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xml" ContentType="application/vnd.openxmlformats-officedocument.presentationml.tags+xml"/>
  <Override PartName="/ppt/notesSlides/notesSlide69.xml" ContentType="application/vnd.openxmlformats-officedocument.presentationml.notesSlide+xml"/>
  <Override PartName="/ppt/tags/tag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xml" ContentType="application/vnd.openxmlformats-officedocument.presentationml.tags+xml"/>
  <Override PartName="/ppt/notesSlides/notesSlide72.xml" ContentType="application/vnd.openxmlformats-officedocument.presentationml.notesSlide+xml"/>
  <Override PartName="/ppt/tags/tag4.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5.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 id="2147483747" r:id="rId5"/>
    <p:sldMasterId id="2147483759" r:id="rId6"/>
    <p:sldMasterId id="2147483771" r:id="rId7"/>
    <p:sldMasterId id="2147483783" r:id="rId8"/>
    <p:sldMasterId id="2147483795" r:id="rId9"/>
    <p:sldMasterId id="2147483807" r:id="rId10"/>
  </p:sldMasterIdLst>
  <p:notesMasterIdLst>
    <p:notesMasterId r:id="rId90"/>
  </p:notesMasterIdLst>
  <p:sldIdLst>
    <p:sldId id="265" r:id="rId11"/>
    <p:sldId id="258" r:id="rId12"/>
    <p:sldId id="266" r:id="rId13"/>
    <p:sldId id="368" r:id="rId14"/>
    <p:sldId id="369" r:id="rId15"/>
    <p:sldId id="370" r:id="rId16"/>
    <p:sldId id="371" r:id="rId17"/>
    <p:sldId id="395" r:id="rId18"/>
    <p:sldId id="393" r:id="rId19"/>
    <p:sldId id="293" r:id="rId20"/>
    <p:sldId id="385" r:id="rId21"/>
    <p:sldId id="386" r:id="rId22"/>
    <p:sldId id="387" r:id="rId23"/>
    <p:sldId id="388" r:id="rId24"/>
    <p:sldId id="389" r:id="rId25"/>
    <p:sldId id="390" r:id="rId26"/>
    <p:sldId id="373" r:id="rId27"/>
    <p:sldId id="394" r:id="rId28"/>
    <p:sldId id="256" r:id="rId29"/>
    <p:sldId id="276" r:id="rId30"/>
    <p:sldId id="277" r:id="rId31"/>
    <p:sldId id="260" r:id="rId32"/>
    <p:sldId id="391" r:id="rId33"/>
    <p:sldId id="262" r:id="rId34"/>
    <p:sldId id="263" r:id="rId35"/>
    <p:sldId id="278" r:id="rId36"/>
    <p:sldId id="264" r:id="rId37"/>
    <p:sldId id="279" r:id="rId38"/>
    <p:sldId id="280" r:id="rId39"/>
    <p:sldId id="281" r:id="rId40"/>
    <p:sldId id="330" r:id="rId41"/>
    <p:sldId id="331" r:id="rId42"/>
    <p:sldId id="345" r:id="rId43"/>
    <p:sldId id="332" r:id="rId44"/>
    <p:sldId id="348" r:id="rId45"/>
    <p:sldId id="350" r:id="rId46"/>
    <p:sldId id="333" r:id="rId47"/>
    <p:sldId id="341" r:id="rId48"/>
    <p:sldId id="335" r:id="rId49"/>
    <p:sldId id="336" r:id="rId50"/>
    <p:sldId id="347" r:id="rId51"/>
    <p:sldId id="342" r:id="rId52"/>
    <p:sldId id="349" r:id="rId53"/>
    <p:sldId id="351" r:id="rId54"/>
    <p:sldId id="343" r:id="rId55"/>
    <p:sldId id="344" r:id="rId56"/>
    <p:sldId id="340" r:id="rId57"/>
    <p:sldId id="352" r:id="rId58"/>
    <p:sldId id="257" r:id="rId59"/>
    <p:sldId id="353" r:id="rId60"/>
    <p:sldId id="259" r:id="rId61"/>
    <p:sldId id="354" r:id="rId62"/>
    <p:sldId id="261" r:id="rId63"/>
    <p:sldId id="355" r:id="rId64"/>
    <p:sldId id="356" r:id="rId65"/>
    <p:sldId id="357" r:id="rId66"/>
    <p:sldId id="358" r:id="rId67"/>
    <p:sldId id="359" r:id="rId68"/>
    <p:sldId id="360" r:id="rId69"/>
    <p:sldId id="361" r:id="rId70"/>
    <p:sldId id="362" r:id="rId71"/>
    <p:sldId id="346" r:id="rId72"/>
    <p:sldId id="363" r:id="rId73"/>
    <p:sldId id="364" r:id="rId74"/>
    <p:sldId id="365" r:id="rId75"/>
    <p:sldId id="366" r:id="rId76"/>
    <p:sldId id="367" r:id="rId77"/>
    <p:sldId id="372" r:id="rId78"/>
    <p:sldId id="374" r:id="rId79"/>
    <p:sldId id="375" r:id="rId80"/>
    <p:sldId id="376" r:id="rId81"/>
    <p:sldId id="271" r:id="rId82"/>
    <p:sldId id="377" r:id="rId83"/>
    <p:sldId id="396" r:id="rId84"/>
    <p:sldId id="397" r:id="rId85"/>
    <p:sldId id="380" r:id="rId86"/>
    <p:sldId id="381" r:id="rId87"/>
    <p:sldId id="382" r:id="rId88"/>
    <p:sldId id="383" r:id="rId8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3F69"/>
    <a:srgbClr val="612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130" autoAdjust="0"/>
  </p:normalViewPr>
  <p:slideViewPr>
    <p:cSldViewPr snapToGrid="0">
      <p:cViewPr varScale="1">
        <p:scale>
          <a:sx n="80" d="100"/>
          <a:sy n="80" d="100"/>
        </p:scale>
        <p:origin x="17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notesMaster" Target="notesMasters/notes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diagrams/_rels/data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ata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8B17F8-39A3-434B-943F-0E67D24111A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CA13D1-4A5E-495B-9625-D8ADF2544D0B}">
      <dgm:prSet/>
      <dgm:spPr/>
      <dgm:t>
        <a:bodyPr/>
        <a:lstStyle/>
        <a:p>
          <a:pPr>
            <a:defRPr cap="all"/>
          </a:pPr>
          <a:r>
            <a:rPr lang="en-GB"/>
            <a:t>What will we learn?</a:t>
          </a:r>
          <a:endParaRPr lang="en-US"/>
        </a:p>
      </dgm:t>
    </dgm:pt>
    <dgm:pt modelId="{12BEC8F0-47B2-4ADF-A99A-A6434D9A53CE}" type="parTrans" cxnId="{7DF99574-19DC-43C5-8053-E06D5240FA7F}">
      <dgm:prSet/>
      <dgm:spPr/>
      <dgm:t>
        <a:bodyPr/>
        <a:lstStyle/>
        <a:p>
          <a:endParaRPr lang="en-US"/>
        </a:p>
      </dgm:t>
    </dgm:pt>
    <dgm:pt modelId="{33661ECE-4732-4A9C-AB4C-5BE0908A4F79}" type="sibTrans" cxnId="{7DF99574-19DC-43C5-8053-E06D5240FA7F}">
      <dgm:prSet/>
      <dgm:spPr/>
      <dgm:t>
        <a:bodyPr/>
        <a:lstStyle/>
        <a:p>
          <a:endParaRPr lang="en-US"/>
        </a:p>
      </dgm:t>
    </dgm:pt>
    <dgm:pt modelId="{E35BBE46-AADF-4301-8A5B-5A1263D3C2F3}">
      <dgm:prSet/>
      <dgm:spPr/>
      <dgm:t>
        <a:bodyPr/>
        <a:lstStyle/>
        <a:p>
          <a:pPr>
            <a:defRPr cap="all"/>
          </a:pPr>
          <a:r>
            <a:rPr lang="en-GB"/>
            <a:t>Why this? Why Now?</a:t>
          </a:r>
          <a:endParaRPr lang="en-US"/>
        </a:p>
      </dgm:t>
    </dgm:pt>
    <dgm:pt modelId="{C45E74D2-12B0-4A8E-97AE-53825BF23976}" type="parTrans" cxnId="{A9C5F18C-F5D0-44E5-A200-2A50B231E4F6}">
      <dgm:prSet/>
      <dgm:spPr/>
      <dgm:t>
        <a:bodyPr/>
        <a:lstStyle/>
        <a:p>
          <a:endParaRPr lang="en-US"/>
        </a:p>
      </dgm:t>
    </dgm:pt>
    <dgm:pt modelId="{E65750C0-3B87-4351-A0E2-0F8CC4A32BD5}" type="sibTrans" cxnId="{A9C5F18C-F5D0-44E5-A200-2A50B231E4F6}">
      <dgm:prSet/>
      <dgm:spPr/>
      <dgm:t>
        <a:bodyPr/>
        <a:lstStyle/>
        <a:p>
          <a:endParaRPr lang="en-US"/>
        </a:p>
      </dgm:t>
    </dgm:pt>
    <dgm:pt modelId="{158E5505-8CEC-43F5-AC0E-82E333914E87}">
      <dgm:prSet/>
      <dgm:spPr/>
      <dgm:t>
        <a:bodyPr/>
        <a:lstStyle/>
        <a:p>
          <a:pPr>
            <a:defRPr cap="all"/>
          </a:pPr>
          <a:r>
            <a:rPr lang="en-GB"/>
            <a:t>Key Vocabulary</a:t>
          </a:r>
          <a:endParaRPr lang="en-US"/>
        </a:p>
      </dgm:t>
    </dgm:pt>
    <dgm:pt modelId="{2E97E6D3-43F8-4F88-B09A-B0910F4FFB67}" type="parTrans" cxnId="{3FABFA5C-1D4F-47D7-B8C4-1EE025644E4A}">
      <dgm:prSet/>
      <dgm:spPr/>
      <dgm:t>
        <a:bodyPr/>
        <a:lstStyle/>
        <a:p>
          <a:endParaRPr lang="en-US"/>
        </a:p>
      </dgm:t>
    </dgm:pt>
    <dgm:pt modelId="{7B22F4EB-75A8-4D01-B94B-9A245586FEEF}" type="sibTrans" cxnId="{3FABFA5C-1D4F-47D7-B8C4-1EE025644E4A}">
      <dgm:prSet/>
      <dgm:spPr/>
      <dgm:t>
        <a:bodyPr/>
        <a:lstStyle/>
        <a:p>
          <a:endParaRPr lang="en-US"/>
        </a:p>
      </dgm:t>
    </dgm:pt>
    <dgm:pt modelId="{BC80610B-3F07-4E78-ACC3-B2E746D8230F}">
      <dgm:prSet/>
      <dgm:spPr/>
      <dgm:t>
        <a:bodyPr/>
        <a:lstStyle/>
        <a:p>
          <a:pPr>
            <a:defRPr cap="all"/>
          </a:pPr>
          <a:r>
            <a:rPr lang="en-GB"/>
            <a:t>Wider Study</a:t>
          </a:r>
          <a:endParaRPr lang="en-US"/>
        </a:p>
      </dgm:t>
    </dgm:pt>
    <dgm:pt modelId="{F14E1C99-3B19-415F-9ABE-091524FDE58F}" type="parTrans" cxnId="{A1B74BEB-FA5D-455B-BE84-3A8E25A8A271}">
      <dgm:prSet/>
      <dgm:spPr/>
      <dgm:t>
        <a:bodyPr/>
        <a:lstStyle/>
        <a:p>
          <a:endParaRPr lang="en-US"/>
        </a:p>
      </dgm:t>
    </dgm:pt>
    <dgm:pt modelId="{47171164-C455-438D-8408-60BAA583C63F}" type="sibTrans" cxnId="{A1B74BEB-FA5D-455B-BE84-3A8E25A8A271}">
      <dgm:prSet/>
      <dgm:spPr/>
      <dgm:t>
        <a:bodyPr/>
        <a:lstStyle/>
        <a:p>
          <a:endParaRPr lang="en-US"/>
        </a:p>
      </dgm:t>
    </dgm:pt>
    <dgm:pt modelId="{31E3B488-17E3-4F8F-B114-909935D1E819}">
      <dgm:prSet/>
      <dgm:spPr/>
      <dgm:t>
        <a:bodyPr/>
        <a:lstStyle/>
        <a:p>
          <a:pPr>
            <a:defRPr cap="all"/>
          </a:pPr>
          <a:r>
            <a:rPr lang="en-GB"/>
            <a:t>Assessment</a:t>
          </a:r>
          <a:endParaRPr lang="en-US"/>
        </a:p>
      </dgm:t>
    </dgm:pt>
    <dgm:pt modelId="{E036ED99-B9AB-40BA-8E86-9E92B26CA0E9}" type="parTrans" cxnId="{20DD05AE-33E6-4D9F-9C92-59CD9BE6BC19}">
      <dgm:prSet/>
      <dgm:spPr/>
      <dgm:t>
        <a:bodyPr/>
        <a:lstStyle/>
        <a:p>
          <a:endParaRPr lang="en-US"/>
        </a:p>
      </dgm:t>
    </dgm:pt>
    <dgm:pt modelId="{1E8F7DCC-F3F8-4413-A029-347CD411736C}" type="sibTrans" cxnId="{20DD05AE-33E6-4D9F-9C92-59CD9BE6BC19}">
      <dgm:prSet/>
      <dgm:spPr/>
      <dgm:t>
        <a:bodyPr/>
        <a:lstStyle/>
        <a:p>
          <a:endParaRPr lang="en-US"/>
        </a:p>
      </dgm:t>
    </dgm:pt>
    <dgm:pt modelId="{009B5A04-2868-4113-BDF1-789A84D4D039}" type="pres">
      <dgm:prSet presAssocID="{4C8B17F8-39A3-434B-943F-0E67D24111AB}" presName="root" presStyleCnt="0">
        <dgm:presLayoutVars>
          <dgm:dir/>
          <dgm:resizeHandles val="exact"/>
        </dgm:presLayoutVars>
      </dgm:prSet>
      <dgm:spPr/>
    </dgm:pt>
    <dgm:pt modelId="{5D088A4B-194E-4BB6-A922-5198A7B804AD}" type="pres">
      <dgm:prSet presAssocID="{0ECA13D1-4A5E-495B-9625-D8ADF2544D0B}" presName="compNode" presStyleCnt="0"/>
      <dgm:spPr/>
    </dgm:pt>
    <dgm:pt modelId="{EC0B01E6-F97A-440D-9D94-A476E445F5FC}" type="pres">
      <dgm:prSet presAssocID="{0ECA13D1-4A5E-495B-9625-D8ADF2544D0B}" presName="iconBgRect" presStyleLbl="bgShp" presStyleIdx="0" presStyleCnt="5"/>
      <dgm:spPr>
        <a:prstGeom prst="round2DiagRect">
          <a:avLst>
            <a:gd name="adj1" fmla="val 29727"/>
            <a:gd name="adj2" fmla="val 0"/>
          </a:avLst>
        </a:prstGeom>
      </dgm:spPr>
    </dgm:pt>
    <dgm:pt modelId="{DFC24530-C5A4-4BE6-A7E6-D7E57074878C}" type="pres">
      <dgm:prSet presAssocID="{0ECA13D1-4A5E-495B-9625-D8ADF2544D0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24583B3-BCCC-45B9-B613-729B825DBA8A}" type="pres">
      <dgm:prSet presAssocID="{0ECA13D1-4A5E-495B-9625-D8ADF2544D0B}" presName="spaceRect" presStyleCnt="0"/>
      <dgm:spPr/>
    </dgm:pt>
    <dgm:pt modelId="{E59142A7-C60A-4A73-AA0F-495FE77C13A1}" type="pres">
      <dgm:prSet presAssocID="{0ECA13D1-4A5E-495B-9625-D8ADF2544D0B}" presName="textRect" presStyleLbl="revTx" presStyleIdx="0" presStyleCnt="5">
        <dgm:presLayoutVars>
          <dgm:chMax val="1"/>
          <dgm:chPref val="1"/>
        </dgm:presLayoutVars>
      </dgm:prSet>
      <dgm:spPr/>
    </dgm:pt>
    <dgm:pt modelId="{FD11CDEA-A69C-4C59-82B3-96BB301091CC}" type="pres">
      <dgm:prSet presAssocID="{33661ECE-4732-4A9C-AB4C-5BE0908A4F79}" presName="sibTrans" presStyleCnt="0"/>
      <dgm:spPr/>
    </dgm:pt>
    <dgm:pt modelId="{DA15000E-D3E1-44EA-948D-D5BFA31156A3}" type="pres">
      <dgm:prSet presAssocID="{E35BBE46-AADF-4301-8A5B-5A1263D3C2F3}" presName="compNode" presStyleCnt="0"/>
      <dgm:spPr/>
    </dgm:pt>
    <dgm:pt modelId="{608A13CF-8537-4FB4-BD34-C87CE3753554}" type="pres">
      <dgm:prSet presAssocID="{E35BBE46-AADF-4301-8A5B-5A1263D3C2F3}" presName="iconBgRect" presStyleLbl="bgShp" presStyleIdx="1" presStyleCnt="5"/>
      <dgm:spPr>
        <a:prstGeom prst="round2DiagRect">
          <a:avLst>
            <a:gd name="adj1" fmla="val 29727"/>
            <a:gd name="adj2" fmla="val 0"/>
          </a:avLst>
        </a:prstGeom>
      </dgm:spPr>
    </dgm:pt>
    <dgm:pt modelId="{9C9C57AC-707C-47B7-8612-34982369552C}" type="pres">
      <dgm:prSet presAssocID="{E35BBE46-AADF-4301-8A5B-5A1263D3C2F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8DF647D4-2062-4DBA-8A43-1A98926667C6}" type="pres">
      <dgm:prSet presAssocID="{E35BBE46-AADF-4301-8A5B-5A1263D3C2F3}" presName="spaceRect" presStyleCnt="0"/>
      <dgm:spPr/>
    </dgm:pt>
    <dgm:pt modelId="{A3AE8792-A022-4834-BEE5-2039177AF6F9}" type="pres">
      <dgm:prSet presAssocID="{E35BBE46-AADF-4301-8A5B-5A1263D3C2F3}" presName="textRect" presStyleLbl="revTx" presStyleIdx="1" presStyleCnt="5">
        <dgm:presLayoutVars>
          <dgm:chMax val="1"/>
          <dgm:chPref val="1"/>
        </dgm:presLayoutVars>
      </dgm:prSet>
      <dgm:spPr/>
    </dgm:pt>
    <dgm:pt modelId="{7C2CAFC6-CBC6-4462-814D-2B59A2A37FF2}" type="pres">
      <dgm:prSet presAssocID="{E65750C0-3B87-4351-A0E2-0F8CC4A32BD5}" presName="sibTrans" presStyleCnt="0"/>
      <dgm:spPr/>
    </dgm:pt>
    <dgm:pt modelId="{D24572C6-CF08-4EFE-B7C3-C86C029BB93C}" type="pres">
      <dgm:prSet presAssocID="{158E5505-8CEC-43F5-AC0E-82E333914E87}" presName="compNode" presStyleCnt="0"/>
      <dgm:spPr/>
    </dgm:pt>
    <dgm:pt modelId="{682D70B5-D455-44A5-A927-EAA5B7B94490}" type="pres">
      <dgm:prSet presAssocID="{158E5505-8CEC-43F5-AC0E-82E333914E87}" presName="iconBgRect" presStyleLbl="bgShp" presStyleIdx="2" presStyleCnt="5"/>
      <dgm:spPr>
        <a:prstGeom prst="round2DiagRect">
          <a:avLst>
            <a:gd name="adj1" fmla="val 29727"/>
            <a:gd name="adj2" fmla="val 0"/>
          </a:avLst>
        </a:prstGeom>
      </dgm:spPr>
    </dgm:pt>
    <dgm:pt modelId="{BF2408B8-3143-4D18-A2B4-30350614EBD9}" type="pres">
      <dgm:prSet presAssocID="{158E5505-8CEC-43F5-AC0E-82E333914E8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E54D6A8-5A54-4CA4-B78B-E4E2C33792A1}" type="pres">
      <dgm:prSet presAssocID="{158E5505-8CEC-43F5-AC0E-82E333914E87}" presName="spaceRect" presStyleCnt="0"/>
      <dgm:spPr/>
    </dgm:pt>
    <dgm:pt modelId="{5FD4284B-FB53-4D2B-9AD6-1C22C1104848}" type="pres">
      <dgm:prSet presAssocID="{158E5505-8CEC-43F5-AC0E-82E333914E87}" presName="textRect" presStyleLbl="revTx" presStyleIdx="2" presStyleCnt="5">
        <dgm:presLayoutVars>
          <dgm:chMax val="1"/>
          <dgm:chPref val="1"/>
        </dgm:presLayoutVars>
      </dgm:prSet>
      <dgm:spPr/>
    </dgm:pt>
    <dgm:pt modelId="{FB1003A1-FA85-4237-8024-EB6A97F31D22}" type="pres">
      <dgm:prSet presAssocID="{7B22F4EB-75A8-4D01-B94B-9A245586FEEF}" presName="sibTrans" presStyleCnt="0"/>
      <dgm:spPr/>
    </dgm:pt>
    <dgm:pt modelId="{3A417C80-BCE6-4F48-93D0-49D73CB908EA}" type="pres">
      <dgm:prSet presAssocID="{BC80610B-3F07-4E78-ACC3-B2E746D8230F}" presName="compNode" presStyleCnt="0"/>
      <dgm:spPr/>
    </dgm:pt>
    <dgm:pt modelId="{BBD8BC1B-E62A-4CFC-9F37-6019F9F66A21}" type="pres">
      <dgm:prSet presAssocID="{BC80610B-3F07-4E78-ACC3-B2E746D8230F}" presName="iconBgRect" presStyleLbl="bgShp" presStyleIdx="3" presStyleCnt="5"/>
      <dgm:spPr>
        <a:prstGeom prst="round2DiagRect">
          <a:avLst>
            <a:gd name="adj1" fmla="val 29727"/>
            <a:gd name="adj2" fmla="val 0"/>
          </a:avLst>
        </a:prstGeom>
      </dgm:spPr>
    </dgm:pt>
    <dgm:pt modelId="{9904A231-B930-4BC0-A7B3-E132CCE460D7}" type="pres">
      <dgm:prSet presAssocID="{BC80610B-3F07-4E78-ACC3-B2E746D823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814A1BD7-F3F8-4B34-9911-C13DF0C6F470}" type="pres">
      <dgm:prSet presAssocID="{BC80610B-3F07-4E78-ACC3-B2E746D8230F}" presName="spaceRect" presStyleCnt="0"/>
      <dgm:spPr/>
    </dgm:pt>
    <dgm:pt modelId="{24CD6430-8D4A-4577-92FD-777B27AF1839}" type="pres">
      <dgm:prSet presAssocID="{BC80610B-3F07-4E78-ACC3-B2E746D8230F}" presName="textRect" presStyleLbl="revTx" presStyleIdx="3" presStyleCnt="5">
        <dgm:presLayoutVars>
          <dgm:chMax val="1"/>
          <dgm:chPref val="1"/>
        </dgm:presLayoutVars>
      </dgm:prSet>
      <dgm:spPr/>
    </dgm:pt>
    <dgm:pt modelId="{47F9CF1C-7AB0-470C-834A-FC6A9B51071C}" type="pres">
      <dgm:prSet presAssocID="{47171164-C455-438D-8408-60BAA583C63F}" presName="sibTrans" presStyleCnt="0"/>
      <dgm:spPr/>
    </dgm:pt>
    <dgm:pt modelId="{97ED857E-290D-4AA0-9B2F-E577FDDF1D8A}" type="pres">
      <dgm:prSet presAssocID="{31E3B488-17E3-4F8F-B114-909935D1E819}" presName="compNode" presStyleCnt="0"/>
      <dgm:spPr/>
    </dgm:pt>
    <dgm:pt modelId="{2410B579-FABC-4763-B508-BFCACD52AD86}" type="pres">
      <dgm:prSet presAssocID="{31E3B488-17E3-4F8F-B114-909935D1E819}" presName="iconBgRect" presStyleLbl="bgShp" presStyleIdx="4" presStyleCnt="5"/>
      <dgm:spPr>
        <a:prstGeom prst="round2DiagRect">
          <a:avLst>
            <a:gd name="adj1" fmla="val 29727"/>
            <a:gd name="adj2" fmla="val 0"/>
          </a:avLst>
        </a:prstGeom>
      </dgm:spPr>
    </dgm:pt>
    <dgm:pt modelId="{F3A4F957-3CB2-461E-AE86-240BDFCB7534}" type="pres">
      <dgm:prSet presAssocID="{31E3B488-17E3-4F8F-B114-909935D1E81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81133372-87D8-4D04-A4B8-2226CA87A411}" type="pres">
      <dgm:prSet presAssocID="{31E3B488-17E3-4F8F-B114-909935D1E819}" presName="spaceRect" presStyleCnt="0"/>
      <dgm:spPr/>
    </dgm:pt>
    <dgm:pt modelId="{E2DE7A0F-E4CB-4C38-B9C4-4EBAC3892748}" type="pres">
      <dgm:prSet presAssocID="{31E3B488-17E3-4F8F-B114-909935D1E819}" presName="textRect" presStyleLbl="revTx" presStyleIdx="4" presStyleCnt="5">
        <dgm:presLayoutVars>
          <dgm:chMax val="1"/>
          <dgm:chPref val="1"/>
        </dgm:presLayoutVars>
      </dgm:prSet>
      <dgm:spPr/>
    </dgm:pt>
  </dgm:ptLst>
  <dgm:cxnLst>
    <dgm:cxn modelId="{BBEED928-F6AE-44D6-965F-4D58CB525419}" type="presOf" srcId="{E35BBE46-AADF-4301-8A5B-5A1263D3C2F3}" destId="{A3AE8792-A022-4834-BEE5-2039177AF6F9}" srcOrd="0" destOrd="0" presId="urn:microsoft.com/office/officeart/2018/5/layout/IconLeafLabelList"/>
    <dgm:cxn modelId="{3FABFA5C-1D4F-47D7-B8C4-1EE025644E4A}" srcId="{4C8B17F8-39A3-434B-943F-0E67D24111AB}" destId="{158E5505-8CEC-43F5-AC0E-82E333914E87}" srcOrd="2" destOrd="0" parTransId="{2E97E6D3-43F8-4F88-B09A-B0910F4FFB67}" sibTransId="{7B22F4EB-75A8-4D01-B94B-9A245586FEEF}"/>
    <dgm:cxn modelId="{3F07E762-32E0-409A-BC5D-F4982675B1C9}" type="presOf" srcId="{0ECA13D1-4A5E-495B-9625-D8ADF2544D0B}" destId="{E59142A7-C60A-4A73-AA0F-495FE77C13A1}" srcOrd="0" destOrd="0" presId="urn:microsoft.com/office/officeart/2018/5/layout/IconLeafLabelList"/>
    <dgm:cxn modelId="{F4F7804A-A8CD-4D59-A3C1-EA10102DCB10}" type="presOf" srcId="{4C8B17F8-39A3-434B-943F-0E67D24111AB}" destId="{009B5A04-2868-4113-BDF1-789A84D4D039}" srcOrd="0" destOrd="0" presId="urn:microsoft.com/office/officeart/2018/5/layout/IconLeafLabelList"/>
    <dgm:cxn modelId="{7DF99574-19DC-43C5-8053-E06D5240FA7F}" srcId="{4C8B17F8-39A3-434B-943F-0E67D24111AB}" destId="{0ECA13D1-4A5E-495B-9625-D8ADF2544D0B}" srcOrd="0" destOrd="0" parTransId="{12BEC8F0-47B2-4ADF-A99A-A6434D9A53CE}" sibTransId="{33661ECE-4732-4A9C-AB4C-5BE0908A4F79}"/>
    <dgm:cxn modelId="{5873F386-9AB7-4B4D-863D-7BD6FD7BE44F}" type="presOf" srcId="{BC80610B-3F07-4E78-ACC3-B2E746D8230F}" destId="{24CD6430-8D4A-4577-92FD-777B27AF1839}" srcOrd="0" destOrd="0" presId="urn:microsoft.com/office/officeart/2018/5/layout/IconLeafLabelList"/>
    <dgm:cxn modelId="{A9C5F18C-F5D0-44E5-A200-2A50B231E4F6}" srcId="{4C8B17F8-39A3-434B-943F-0E67D24111AB}" destId="{E35BBE46-AADF-4301-8A5B-5A1263D3C2F3}" srcOrd="1" destOrd="0" parTransId="{C45E74D2-12B0-4A8E-97AE-53825BF23976}" sibTransId="{E65750C0-3B87-4351-A0E2-0F8CC4A32BD5}"/>
    <dgm:cxn modelId="{5E2D0690-5725-47EE-B5A0-4C547A15AA61}" type="presOf" srcId="{31E3B488-17E3-4F8F-B114-909935D1E819}" destId="{E2DE7A0F-E4CB-4C38-B9C4-4EBAC3892748}" srcOrd="0" destOrd="0" presId="urn:microsoft.com/office/officeart/2018/5/layout/IconLeafLabelList"/>
    <dgm:cxn modelId="{C4A8E5A2-F6CE-4306-BE66-02DB196599BA}" type="presOf" srcId="{158E5505-8CEC-43F5-AC0E-82E333914E87}" destId="{5FD4284B-FB53-4D2B-9AD6-1C22C1104848}" srcOrd="0" destOrd="0" presId="urn:microsoft.com/office/officeart/2018/5/layout/IconLeafLabelList"/>
    <dgm:cxn modelId="{20DD05AE-33E6-4D9F-9C92-59CD9BE6BC19}" srcId="{4C8B17F8-39A3-434B-943F-0E67D24111AB}" destId="{31E3B488-17E3-4F8F-B114-909935D1E819}" srcOrd="4" destOrd="0" parTransId="{E036ED99-B9AB-40BA-8E86-9E92B26CA0E9}" sibTransId="{1E8F7DCC-F3F8-4413-A029-347CD411736C}"/>
    <dgm:cxn modelId="{A1B74BEB-FA5D-455B-BE84-3A8E25A8A271}" srcId="{4C8B17F8-39A3-434B-943F-0E67D24111AB}" destId="{BC80610B-3F07-4E78-ACC3-B2E746D8230F}" srcOrd="3" destOrd="0" parTransId="{F14E1C99-3B19-415F-9ABE-091524FDE58F}" sibTransId="{47171164-C455-438D-8408-60BAA583C63F}"/>
    <dgm:cxn modelId="{C5D41111-48F5-47F8-8BCB-538E1ABAE407}" type="presParOf" srcId="{009B5A04-2868-4113-BDF1-789A84D4D039}" destId="{5D088A4B-194E-4BB6-A922-5198A7B804AD}" srcOrd="0" destOrd="0" presId="urn:microsoft.com/office/officeart/2018/5/layout/IconLeafLabelList"/>
    <dgm:cxn modelId="{2C09F13F-3B40-4360-9D55-09EB7AB7F245}" type="presParOf" srcId="{5D088A4B-194E-4BB6-A922-5198A7B804AD}" destId="{EC0B01E6-F97A-440D-9D94-A476E445F5FC}" srcOrd="0" destOrd="0" presId="urn:microsoft.com/office/officeart/2018/5/layout/IconLeafLabelList"/>
    <dgm:cxn modelId="{46347A43-5A53-4041-B39D-704B370053FA}" type="presParOf" srcId="{5D088A4B-194E-4BB6-A922-5198A7B804AD}" destId="{DFC24530-C5A4-4BE6-A7E6-D7E57074878C}" srcOrd="1" destOrd="0" presId="urn:microsoft.com/office/officeart/2018/5/layout/IconLeafLabelList"/>
    <dgm:cxn modelId="{720D518C-5303-4E56-9330-5F491D6FD0C2}" type="presParOf" srcId="{5D088A4B-194E-4BB6-A922-5198A7B804AD}" destId="{A24583B3-BCCC-45B9-B613-729B825DBA8A}" srcOrd="2" destOrd="0" presId="urn:microsoft.com/office/officeart/2018/5/layout/IconLeafLabelList"/>
    <dgm:cxn modelId="{479B0BB0-0271-4D1D-BCBA-9498E93376EB}" type="presParOf" srcId="{5D088A4B-194E-4BB6-A922-5198A7B804AD}" destId="{E59142A7-C60A-4A73-AA0F-495FE77C13A1}" srcOrd="3" destOrd="0" presId="urn:microsoft.com/office/officeart/2018/5/layout/IconLeafLabelList"/>
    <dgm:cxn modelId="{B9AC66A1-00A5-4EC6-85A6-41F6EE088147}" type="presParOf" srcId="{009B5A04-2868-4113-BDF1-789A84D4D039}" destId="{FD11CDEA-A69C-4C59-82B3-96BB301091CC}" srcOrd="1" destOrd="0" presId="urn:microsoft.com/office/officeart/2018/5/layout/IconLeafLabelList"/>
    <dgm:cxn modelId="{250534E4-E10A-4110-AA76-ED54662D8E61}" type="presParOf" srcId="{009B5A04-2868-4113-BDF1-789A84D4D039}" destId="{DA15000E-D3E1-44EA-948D-D5BFA31156A3}" srcOrd="2" destOrd="0" presId="urn:microsoft.com/office/officeart/2018/5/layout/IconLeafLabelList"/>
    <dgm:cxn modelId="{7E5BD173-E43C-4CC4-A30F-ED6436E85B90}" type="presParOf" srcId="{DA15000E-D3E1-44EA-948D-D5BFA31156A3}" destId="{608A13CF-8537-4FB4-BD34-C87CE3753554}" srcOrd="0" destOrd="0" presId="urn:microsoft.com/office/officeart/2018/5/layout/IconLeafLabelList"/>
    <dgm:cxn modelId="{E8648109-7C14-4528-8364-DB3421A22909}" type="presParOf" srcId="{DA15000E-D3E1-44EA-948D-D5BFA31156A3}" destId="{9C9C57AC-707C-47B7-8612-34982369552C}" srcOrd="1" destOrd="0" presId="urn:microsoft.com/office/officeart/2018/5/layout/IconLeafLabelList"/>
    <dgm:cxn modelId="{16B712C4-2F14-40B4-9149-BF90A808C469}" type="presParOf" srcId="{DA15000E-D3E1-44EA-948D-D5BFA31156A3}" destId="{8DF647D4-2062-4DBA-8A43-1A98926667C6}" srcOrd="2" destOrd="0" presId="urn:microsoft.com/office/officeart/2018/5/layout/IconLeafLabelList"/>
    <dgm:cxn modelId="{2CC3008F-3995-459D-8132-89918D461D89}" type="presParOf" srcId="{DA15000E-D3E1-44EA-948D-D5BFA31156A3}" destId="{A3AE8792-A022-4834-BEE5-2039177AF6F9}" srcOrd="3" destOrd="0" presId="urn:microsoft.com/office/officeart/2018/5/layout/IconLeafLabelList"/>
    <dgm:cxn modelId="{6DBD636A-6E9E-4CE0-A7D8-F37CDB7A25BC}" type="presParOf" srcId="{009B5A04-2868-4113-BDF1-789A84D4D039}" destId="{7C2CAFC6-CBC6-4462-814D-2B59A2A37FF2}" srcOrd="3" destOrd="0" presId="urn:microsoft.com/office/officeart/2018/5/layout/IconLeafLabelList"/>
    <dgm:cxn modelId="{F6E7CAD8-1045-40F7-92AB-4DD48915ADBA}" type="presParOf" srcId="{009B5A04-2868-4113-BDF1-789A84D4D039}" destId="{D24572C6-CF08-4EFE-B7C3-C86C029BB93C}" srcOrd="4" destOrd="0" presId="urn:microsoft.com/office/officeart/2018/5/layout/IconLeafLabelList"/>
    <dgm:cxn modelId="{27BDEA60-18AA-4F1C-8FFA-73DD85B5B3DB}" type="presParOf" srcId="{D24572C6-CF08-4EFE-B7C3-C86C029BB93C}" destId="{682D70B5-D455-44A5-A927-EAA5B7B94490}" srcOrd="0" destOrd="0" presId="urn:microsoft.com/office/officeart/2018/5/layout/IconLeafLabelList"/>
    <dgm:cxn modelId="{C0869BE1-455A-4E49-99DA-DDC4F960B23E}" type="presParOf" srcId="{D24572C6-CF08-4EFE-B7C3-C86C029BB93C}" destId="{BF2408B8-3143-4D18-A2B4-30350614EBD9}" srcOrd="1" destOrd="0" presId="urn:microsoft.com/office/officeart/2018/5/layout/IconLeafLabelList"/>
    <dgm:cxn modelId="{5CC5D5EB-35EA-480B-97CD-239B295E4C07}" type="presParOf" srcId="{D24572C6-CF08-4EFE-B7C3-C86C029BB93C}" destId="{FE54D6A8-5A54-4CA4-B78B-E4E2C33792A1}" srcOrd="2" destOrd="0" presId="urn:microsoft.com/office/officeart/2018/5/layout/IconLeafLabelList"/>
    <dgm:cxn modelId="{4BE0B7D8-655B-46CF-8D21-449C8512B125}" type="presParOf" srcId="{D24572C6-CF08-4EFE-B7C3-C86C029BB93C}" destId="{5FD4284B-FB53-4D2B-9AD6-1C22C1104848}" srcOrd="3" destOrd="0" presId="urn:microsoft.com/office/officeart/2018/5/layout/IconLeafLabelList"/>
    <dgm:cxn modelId="{9CE7ED18-000F-41BE-9C05-6BE3A9B3D3C2}" type="presParOf" srcId="{009B5A04-2868-4113-BDF1-789A84D4D039}" destId="{FB1003A1-FA85-4237-8024-EB6A97F31D22}" srcOrd="5" destOrd="0" presId="urn:microsoft.com/office/officeart/2018/5/layout/IconLeafLabelList"/>
    <dgm:cxn modelId="{DA622565-AADD-41FF-857E-A3780B75F2E5}" type="presParOf" srcId="{009B5A04-2868-4113-BDF1-789A84D4D039}" destId="{3A417C80-BCE6-4F48-93D0-49D73CB908EA}" srcOrd="6" destOrd="0" presId="urn:microsoft.com/office/officeart/2018/5/layout/IconLeafLabelList"/>
    <dgm:cxn modelId="{B2B84B68-77CF-4AE7-901A-63758FB7EE48}" type="presParOf" srcId="{3A417C80-BCE6-4F48-93D0-49D73CB908EA}" destId="{BBD8BC1B-E62A-4CFC-9F37-6019F9F66A21}" srcOrd="0" destOrd="0" presId="urn:microsoft.com/office/officeart/2018/5/layout/IconLeafLabelList"/>
    <dgm:cxn modelId="{A1BC69F6-47B0-43C2-A221-4D9CBEC3ED49}" type="presParOf" srcId="{3A417C80-BCE6-4F48-93D0-49D73CB908EA}" destId="{9904A231-B930-4BC0-A7B3-E132CCE460D7}" srcOrd="1" destOrd="0" presId="urn:microsoft.com/office/officeart/2018/5/layout/IconLeafLabelList"/>
    <dgm:cxn modelId="{D9642C30-3AE0-4A02-B470-5A7D34FC10EC}" type="presParOf" srcId="{3A417C80-BCE6-4F48-93D0-49D73CB908EA}" destId="{814A1BD7-F3F8-4B34-9911-C13DF0C6F470}" srcOrd="2" destOrd="0" presId="urn:microsoft.com/office/officeart/2018/5/layout/IconLeafLabelList"/>
    <dgm:cxn modelId="{1A390333-D674-42FF-86D1-BB19B7022DED}" type="presParOf" srcId="{3A417C80-BCE6-4F48-93D0-49D73CB908EA}" destId="{24CD6430-8D4A-4577-92FD-777B27AF1839}" srcOrd="3" destOrd="0" presId="urn:microsoft.com/office/officeart/2018/5/layout/IconLeafLabelList"/>
    <dgm:cxn modelId="{2450F800-AEEC-468F-859B-E7FE22E80725}" type="presParOf" srcId="{009B5A04-2868-4113-BDF1-789A84D4D039}" destId="{47F9CF1C-7AB0-470C-834A-FC6A9B51071C}" srcOrd="7" destOrd="0" presId="urn:microsoft.com/office/officeart/2018/5/layout/IconLeafLabelList"/>
    <dgm:cxn modelId="{BE875BF6-100D-4B56-92AA-391F23CC0D1A}" type="presParOf" srcId="{009B5A04-2868-4113-BDF1-789A84D4D039}" destId="{97ED857E-290D-4AA0-9B2F-E577FDDF1D8A}" srcOrd="8" destOrd="0" presId="urn:microsoft.com/office/officeart/2018/5/layout/IconLeafLabelList"/>
    <dgm:cxn modelId="{2EDC1FCA-4414-4F10-8084-12F990BF758C}" type="presParOf" srcId="{97ED857E-290D-4AA0-9B2F-E577FDDF1D8A}" destId="{2410B579-FABC-4763-B508-BFCACD52AD86}" srcOrd="0" destOrd="0" presId="urn:microsoft.com/office/officeart/2018/5/layout/IconLeafLabelList"/>
    <dgm:cxn modelId="{A5432488-6EF1-4D5D-884E-3F7C41323A4D}" type="presParOf" srcId="{97ED857E-290D-4AA0-9B2F-E577FDDF1D8A}" destId="{F3A4F957-3CB2-461E-AE86-240BDFCB7534}" srcOrd="1" destOrd="0" presId="urn:microsoft.com/office/officeart/2018/5/layout/IconLeafLabelList"/>
    <dgm:cxn modelId="{BCC1428B-2072-4C00-ACF7-EBC7FD7DCC79}" type="presParOf" srcId="{97ED857E-290D-4AA0-9B2F-E577FDDF1D8A}" destId="{81133372-87D8-4D04-A4B8-2226CA87A411}" srcOrd="2" destOrd="0" presId="urn:microsoft.com/office/officeart/2018/5/layout/IconLeafLabelList"/>
    <dgm:cxn modelId="{1BCABAC1-E604-4CA5-B099-C78E85516DFE}" type="presParOf" srcId="{97ED857E-290D-4AA0-9B2F-E577FDDF1D8A}" destId="{E2DE7A0F-E4CB-4C38-B9C4-4EBAC3892748}"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8B17F8-39A3-434B-943F-0E67D24111A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CA13D1-4A5E-495B-9625-D8ADF2544D0B}">
      <dgm:prSet/>
      <dgm:spPr/>
      <dgm:t>
        <a:bodyPr/>
        <a:lstStyle/>
        <a:p>
          <a:pPr>
            <a:lnSpc>
              <a:spcPct val="100000"/>
            </a:lnSpc>
            <a:defRPr cap="all"/>
          </a:pPr>
          <a:r>
            <a:rPr lang="en-GB"/>
            <a:t>What will we learn?</a:t>
          </a:r>
          <a:endParaRPr lang="en-US"/>
        </a:p>
      </dgm:t>
    </dgm:pt>
    <dgm:pt modelId="{12BEC8F0-47B2-4ADF-A99A-A6434D9A53CE}" type="parTrans" cxnId="{7DF99574-19DC-43C5-8053-E06D5240FA7F}">
      <dgm:prSet/>
      <dgm:spPr/>
      <dgm:t>
        <a:bodyPr/>
        <a:lstStyle/>
        <a:p>
          <a:endParaRPr lang="en-US"/>
        </a:p>
      </dgm:t>
    </dgm:pt>
    <dgm:pt modelId="{33661ECE-4732-4A9C-AB4C-5BE0908A4F79}" type="sibTrans" cxnId="{7DF99574-19DC-43C5-8053-E06D5240FA7F}">
      <dgm:prSet/>
      <dgm:spPr/>
      <dgm:t>
        <a:bodyPr/>
        <a:lstStyle/>
        <a:p>
          <a:endParaRPr lang="en-US"/>
        </a:p>
      </dgm:t>
    </dgm:pt>
    <dgm:pt modelId="{009B5A04-2868-4113-BDF1-789A84D4D039}" type="pres">
      <dgm:prSet presAssocID="{4C8B17F8-39A3-434B-943F-0E67D24111AB}" presName="root" presStyleCnt="0">
        <dgm:presLayoutVars>
          <dgm:dir/>
          <dgm:resizeHandles val="exact"/>
        </dgm:presLayoutVars>
      </dgm:prSet>
      <dgm:spPr/>
    </dgm:pt>
    <dgm:pt modelId="{5D088A4B-194E-4BB6-A922-5198A7B804AD}" type="pres">
      <dgm:prSet presAssocID="{0ECA13D1-4A5E-495B-9625-D8ADF2544D0B}" presName="compNode" presStyleCnt="0"/>
      <dgm:spPr/>
    </dgm:pt>
    <dgm:pt modelId="{EC0B01E6-F97A-440D-9D94-A476E445F5FC}" type="pres">
      <dgm:prSet presAssocID="{0ECA13D1-4A5E-495B-9625-D8ADF2544D0B}" presName="iconBgRect" presStyleLbl="bgShp" presStyleIdx="0" presStyleCnt="1"/>
      <dgm:spPr>
        <a:prstGeom prst="round2DiagRect">
          <a:avLst>
            <a:gd name="adj1" fmla="val 29727"/>
            <a:gd name="adj2" fmla="val 0"/>
          </a:avLst>
        </a:prstGeom>
      </dgm:spPr>
    </dgm:pt>
    <dgm:pt modelId="{DFC24530-C5A4-4BE6-A7E6-D7E57074878C}" type="pres">
      <dgm:prSet presAssocID="{0ECA13D1-4A5E-495B-9625-D8ADF2544D0B}"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24583B3-BCCC-45B9-B613-729B825DBA8A}" type="pres">
      <dgm:prSet presAssocID="{0ECA13D1-4A5E-495B-9625-D8ADF2544D0B}" presName="spaceRect" presStyleCnt="0"/>
      <dgm:spPr/>
    </dgm:pt>
    <dgm:pt modelId="{E59142A7-C60A-4A73-AA0F-495FE77C13A1}" type="pres">
      <dgm:prSet presAssocID="{0ECA13D1-4A5E-495B-9625-D8ADF2544D0B}" presName="textRect" presStyleLbl="revTx" presStyleIdx="0" presStyleCnt="1">
        <dgm:presLayoutVars>
          <dgm:chMax val="1"/>
          <dgm:chPref val="1"/>
        </dgm:presLayoutVars>
      </dgm:prSet>
      <dgm:spPr/>
    </dgm:pt>
  </dgm:ptLst>
  <dgm:cxnLst>
    <dgm:cxn modelId="{3F07E762-32E0-409A-BC5D-F4982675B1C9}" type="presOf" srcId="{0ECA13D1-4A5E-495B-9625-D8ADF2544D0B}" destId="{E59142A7-C60A-4A73-AA0F-495FE77C13A1}" srcOrd="0" destOrd="0" presId="urn:microsoft.com/office/officeart/2018/5/layout/IconLeafLabelList"/>
    <dgm:cxn modelId="{F4F7804A-A8CD-4D59-A3C1-EA10102DCB10}" type="presOf" srcId="{4C8B17F8-39A3-434B-943F-0E67D24111AB}" destId="{009B5A04-2868-4113-BDF1-789A84D4D039}" srcOrd="0" destOrd="0" presId="urn:microsoft.com/office/officeart/2018/5/layout/IconLeafLabelList"/>
    <dgm:cxn modelId="{7DF99574-19DC-43C5-8053-E06D5240FA7F}" srcId="{4C8B17F8-39A3-434B-943F-0E67D24111AB}" destId="{0ECA13D1-4A5E-495B-9625-D8ADF2544D0B}" srcOrd="0" destOrd="0" parTransId="{12BEC8F0-47B2-4ADF-A99A-A6434D9A53CE}" sibTransId="{33661ECE-4732-4A9C-AB4C-5BE0908A4F79}"/>
    <dgm:cxn modelId="{C5D41111-48F5-47F8-8BCB-538E1ABAE407}" type="presParOf" srcId="{009B5A04-2868-4113-BDF1-789A84D4D039}" destId="{5D088A4B-194E-4BB6-A922-5198A7B804AD}" srcOrd="0" destOrd="0" presId="urn:microsoft.com/office/officeart/2018/5/layout/IconLeafLabelList"/>
    <dgm:cxn modelId="{2C09F13F-3B40-4360-9D55-09EB7AB7F245}" type="presParOf" srcId="{5D088A4B-194E-4BB6-A922-5198A7B804AD}" destId="{EC0B01E6-F97A-440D-9D94-A476E445F5FC}" srcOrd="0" destOrd="0" presId="urn:microsoft.com/office/officeart/2018/5/layout/IconLeafLabelList"/>
    <dgm:cxn modelId="{46347A43-5A53-4041-B39D-704B370053FA}" type="presParOf" srcId="{5D088A4B-194E-4BB6-A922-5198A7B804AD}" destId="{DFC24530-C5A4-4BE6-A7E6-D7E57074878C}" srcOrd="1" destOrd="0" presId="urn:microsoft.com/office/officeart/2018/5/layout/IconLeafLabelList"/>
    <dgm:cxn modelId="{720D518C-5303-4E56-9330-5F491D6FD0C2}" type="presParOf" srcId="{5D088A4B-194E-4BB6-A922-5198A7B804AD}" destId="{A24583B3-BCCC-45B9-B613-729B825DBA8A}" srcOrd="2" destOrd="0" presId="urn:microsoft.com/office/officeart/2018/5/layout/IconLeafLabelList"/>
    <dgm:cxn modelId="{479B0BB0-0271-4D1D-BCBA-9498E93376EB}" type="presParOf" srcId="{5D088A4B-194E-4BB6-A922-5198A7B804AD}" destId="{E59142A7-C60A-4A73-AA0F-495FE77C13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276C4-66F4-473A-AB4E-039BBF1F8FA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A3FED32-8443-4ED7-BA2B-0939DBC060F7}">
      <dgm:prSet/>
      <dgm:spPr/>
      <dgm:t>
        <a:bodyPr/>
        <a:lstStyle/>
        <a:p>
          <a:pPr>
            <a:lnSpc>
              <a:spcPct val="100000"/>
            </a:lnSpc>
          </a:pPr>
          <a:r>
            <a:rPr lang="en-GB"/>
            <a:t>Key Content</a:t>
          </a:r>
          <a:endParaRPr lang="en-US"/>
        </a:p>
      </dgm:t>
    </dgm:pt>
    <dgm:pt modelId="{3345A606-1AA4-4D15-8E12-CF880AFE98C1}" type="parTrans" cxnId="{613BF528-94D8-4FD2-9C66-DD015382F4C6}">
      <dgm:prSet/>
      <dgm:spPr/>
      <dgm:t>
        <a:bodyPr/>
        <a:lstStyle/>
        <a:p>
          <a:endParaRPr lang="en-US"/>
        </a:p>
      </dgm:t>
    </dgm:pt>
    <dgm:pt modelId="{A99E37B6-6A72-43B4-A92D-D752C6C6E7BA}" type="sibTrans" cxnId="{613BF528-94D8-4FD2-9C66-DD015382F4C6}">
      <dgm:prSet/>
      <dgm:spPr/>
      <dgm:t>
        <a:bodyPr/>
        <a:lstStyle/>
        <a:p>
          <a:endParaRPr lang="en-US"/>
        </a:p>
      </dgm:t>
    </dgm:pt>
    <dgm:pt modelId="{8C2F1434-51D1-4304-8BF9-20DD60298B33}">
      <dgm:prSet/>
      <dgm:spPr/>
      <dgm:t>
        <a:bodyPr/>
        <a:lstStyle/>
        <a:p>
          <a:pPr>
            <a:lnSpc>
              <a:spcPct val="100000"/>
            </a:lnSpc>
          </a:pPr>
          <a:r>
            <a:rPr lang="en-GB"/>
            <a:t>Big Questions</a:t>
          </a:r>
          <a:endParaRPr lang="en-US"/>
        </a:p>
      </dgm:t>
    </dgm:pt>
    <dgm:pt modelId="{A24E91BD-BC4D-46E6-9DD5-85D14714906C}" type="parTrans" cxnId="{DA545B2C-433A-4B68-8B7D-D3C0B4504708}">
      <dgm:prSet/>
      <dgm:spPr/>
      <dgm:t>
        <a:bodyPr/>
        <a:lstStyle/>
        <a:p>
          <a:endParaRPr lang="en-US"/>
        </a:p>
      </dgm:t>
    </dgm:pt>
    <dgm:pt modelId="{8587ABEB-C8C5-4A1F-86BB-56EAFC073998}" type="sibTrans" cxnId="{DA545B2C-433A-4B68-8B7D-D3C0B4504708}">
      <dgm:prSet/>
      <dgm:spPr/>
      <dgm:t>
        <a:bodyPr/>
        <a:lstStyle/>
        <a:p>
          <a:endParaRPr lang="en-US"/>
        </a:p>
      </dgm:t>
    </dgm:pt>
    <dgm:pt modelId="{E12C7C7D-3657-4538-B83C-E8626CF6660D}">
      <dgm:prSet/>
      <dgm:spPr/>
      <dgm:t>
        <a:bodyPr/>
        <a:lstStyle/>
        <a:p>
          <a:pPr>
            <a:lnSpc>
              <a:spcPct val="100000"/>
            </a:lnSpc>
          </a:pPr>
          <a:r>
            <a:rPr lang="en-GB"/>
            <a:t>What do you need to know?</a:t>
          </a:r>
          <a:endParaRPr lang="en-US"/>
        </a:p>
      </dgm:t>
    </dgm:pt>
    <dgm:pt modelId="{1F97D625-1B5A-4709-A4D3-06593869BE64}" type="parTrans" cxnId="{AC440372-FD66-4D31-B320-43FC3BD74D98}">
      <dgm:prSet/>
      <dgm:spPr/>
      <dgm:t>
        <a:bodyPr/>
        <a:lstStyle/>
        <a:p>
          <a:endParaRPr lang="en-US"/>
        </a:p>
      </dgm:t>
    </dgm:pt>
    <dgm:pt modelId="{76F652D4-4BF2-47C3-9148-0B7BA4611FF7}" type="sibTrans" cxnId="{AC440372-FD66-4D31-B320-43FC3BD74D98}">
      <dgm:prSet/>
      <dgm:spPr/>
      <dgm:t>
        <a:bodyPr/>
        <a:lstStyle/>
        <a:p>
          <a:endParaRPr lang="en-US"/>
        </a:p>
      </dgm:t>
    </dgm:pt>
    <dgm:pt modelId="{A053AFD2-F245-4D7E-A3A2-CAE6D0C55AE0}" type="pres">
      <dgm:prSet presAssocID="{703276C4-66F4-473A-AB4E-039BBF1F8FAE}" presName="root" presStyleCnt="0">
        <dgm:presLayoutVars>
          <dgm:dir/>
          <dgm:resizeHandles val="exact"/>
        </dgm:presLayoutVars>
      </dgm:prSet>
      <dgm:spPr/>
    </dgm:pt>
    <dgm:pt modelId="{91FA87F7-9BD6-4713-9C04-EA2294552B33}" type="pres">
      <dgm:prSet presAssocID="{0A3FED32-8443-4ED7-BA2B-0939DBC060F7}" presName="compNode" presStyleCnt="0"/>
      <dgm:spPr/>
    </dgm:pt>
    <dgm:pt modelId="{313A8156-2E3C-448A-A29F-4C0BDA0DBDE9}" type="pres">
      <dgm:prSet presAssocID="{0A3FED32-8443-4ED7-BA2B-0939DBC060F7}" presName="bgRect" presStyleLbl="bgShp" presStyleIdx="0" presStyleCnt="3"/>
      <dgm:spPr/>
    </dgm:pt>
    <dgm:pt modelId="{2FC0B3C1-ED1D-40ED-80FC-03A620184B88}" type="pres">
      <dgm:prSet presAssocID="{0A3FED32-8443-4ED7-BA2B-0939DBC060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EC6ED9F3-ECA6-4AD6-BE54-DBE7A3BBF611}" type="pres">
      <dgm:prSet presAssocID="{0A3FED32-8443-4ED7-BA2B-0939DBC060F7}" presName="spaceRect" presStyleCnt="0"/>
      <dgm:spPr/>
    </dgm:pt>
    <dgm:pt modelId="{A47BB005-A83A-45BF-9E16-7BB4FDE02CB6}" type="pres">
      <dgm:prSet presAssocID="{0A3FED32-8443-4ED7-BA2B-0939DBC060F7}" presName="parTx" presStyleLbl="revTx" presStyleIdx="0" presStyleCnt="3">
        <dgm:presLayoutVars>
          <dgm:chMax val="0"/>
          <dgm:chPref val="0"/>
        </dgm:presLayoutVars>
      </dgm:prSet>
      <dgm:spPr/>
    </dgm:pt>
    <dgm:pt modelId="{8C0CFE30-5CAE-419F-978C-F60FBAEEFC23}" type="pres">
      <dgm:prSet presAssocID="{A99E37B6-6A72-43B4-A92D-D752C6C6E7BA}" presName="sibTrans" presStyleCnt="0"/>
      <dgm:spPr/>
    </dgm:pt>
    <dgm:pt modelId="{D1711D04-D49C-41C2-8CD9-96C77AF8C42E}" type="pres">
      <dgm:prSet presAssocID="{8C2F1434-51D1-4304-8BF9-20DD60298B33}" presName="compNode" presStyleCnt="0"/>
      <dgm:spPr/>
    </dgm:pt>
    <dgm:pt modelId="{0D9222BE-0841-4AAA-953D-D1269F3682CD}" type="pres">
      <dgm:prSet presAssocID="{8C2F1434-51D1-4304-8BF9-20DD60298B33}" presName="bgRect" presStyleLbl="bgShp" presStyleIdx="1" presStyleCnt="3"/>
      <dgm:spPr/>
    </dgm:pt>
    <dgm:pt modelId="{720E2DDE-71CE-4F1C-95F1-0AB272FEA8CC}" type="pres">
      <dgm:prSet presAssocID="{8C2F1434-51D1-4304-8BF9-20DD60298B3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4552E914-9625-4421-8FB4-69FA5726FA31}" type="pres">
      <dgm:prSet presAssocID="{8C2F1434-51D1-4304-8BF9-20DD60298B33}" presName="spaceRect" presStyleCnt="0"/>
      <dgm:spPr/>
    </dgm:pt>
    <dgm:pt modelId="{05E248FF-AF10-4112-958F-C1241DEF3BE5}" type="pres">
      <dgm:prSet presAssocID="{8C2F1434-51D1-4304-8BF9-20DD60298B33}" presName="parTx" presStyleLbl="revTx" presStyleIdx="1" presStyleCnt="3">
        <dgm:presLayoutVars>
          <dgm:chMax val="0"/>
          <dgm:chPref val="0"/>
        </dgm:presLayoutVars>
      </dgm:prSet>
      <dgm:spPr/>
    </dgm:pt>
    <dgm:pt modelId="{E0CD1A07-894E-466F-B4D0-E0BC38B56BA1}" type="pres">
      <dgm:prSet presAssocID="{8587ABEB-C8C5-4A1F-86BB-56EAFC073998}" presName="sibTrans" presStyleCnt="0"/>
      <dgm:spPr/>
    </dgm:pt>
    <dgm:pt modelId="{85C33E1D-8E7A-4A44-89CE-301E9B433E79}" type="pres">
      <dgm:prSet presAssocID="{E12C7C7D-3657-4538-B83C-E8626CF6660D}" presName="compNode" presStyleCnt="0"/>
      <dgm:spPr/>
    </dgm:pt>
    <dgm:pt modelId="{0DD8C6ED-BB52-4753-83AF-F25200A9F103}" type="pres">
      <dgm:prSet presAssocID="{E12C7C7D-3657-4538-B83C-E8626CF6660D}" presName="bgRect" presStyleLbl="bgShp" presStyleIdx="2" presStyleCnt="3"/>
      <dgm:spPr/>
    </dgm:pt>
    <dgm:pt modelId="{8FDE0935-99D7-41B8-A765-3073021C0A39}" type="pres">
      <dgm:prSet presAssocID="{E12C7C7D-3657-4538-B83C-E8626CF666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s"/>
        </a:ext>
      </dgm:extLst>
    </dgm:pt>
    <dgm:pt modelId="{FC95E59A-2D29-43AE-A011-C9F34DC18A47}" type="pres">
      <dgm:prSet presAssocID="{E12C7C7D-3657-4538-B83C-E8626CF6660D}" presName="spaceRect" presStyleCnt="0"/>
      <dgm:spPr/>
    </dgm:pt>
    <dgm:pt modelId="{499D3DF1-5ECB-4BA8-B3A6-0BC422710CDE}" type="pres">
      <dgm:prSet presAssocID="{E12C7C7D-3657-4538-B83C-E8626CF6660D}" presName="parTx" presStyleLbl="revTx" presStyleIdx="2" presStyleCnt="3">
        <dgm:presLayoutVars>
          <dgm:chMax val="0"/>
          <dgm:chPref val="0"/>
        </dgm:presLayoutVars>
      </dgm:prSet>
      <dgm:spPr/>
    </dgm:pt>
  </dgm:ptLst>
  <dgm:cxnLst>
    <dgm:cxn modelId="{613BF528-94D8-4FD2-9C66-DD015382F4C6}" srcId="{703276C4-66F4-473A-AB4E-039BBF1F8FAE}" destId="{0A3FED32-8443-4ED7-BA2B-0939DBC060F7}" srcOrd="0" destOrd="0" parTransId="{3345A606-1AA4-4D15-8E12-CF880AFE98C1}" sibTransId="{A99E37B6-6A72-43B4-A92D-D752C6C6E7BA}"/>
    <dgm:cxn modelId="{DA545B2C-433A-4B68-8B7D-D3C0B4504708}" srcId="{703276C4-66F4-473A-AB4E-039BBF1F8FAE}" destId="{8C2F1434-51D1-4304-8BF9-20DD60298B33}" srcOrd="1" destOrd="0" parTransId="{A24E91BD-BC4D-46E6-9DD5-85D14714906C}" sibTransId="{8587ABEB-C8C5-4A1F-86BB-56EAFC073998}"/>
    <dgm:cxn modelId="{0C9DF436-5CCF-42A8-B555-0436240EE523}" type="presOf" srcId="{8C2F1434-51D1-4304-8BF9-20DD60298B33}" destId="{05E248FF-AF10-4112-958F-C1241DEF3BE5}" srcOrd="0" destOrd="0" presId="urn:microsoft.com/office/officeart/2018/2/layout/IconVerticalSolidList"/>
    <dgm:cxn modelId="{AC440372-FD66-4D31-B320-43FC3BD74D98}" srcId="{703276C4-66F4-473A-AB4E-039BBF1F8FAE}" destId="{E12C7C7D-3657-4538-B83C-E8626CF6660D}" srcOrd="2" destOrd="0" parTransId="{1F97D625-1B5A-4709-A4D3-06593869BE64}" sibTransId="{76F652D4-4BF2-47C3-9148-0B7BA4611FF7}"/>
    <dgm:cxn modelId="{5FFB8C92-632C-4C96-B78D-274323A2B781}" type="presOf" srcId="{0A3FED32-8443-4ED7-BA2B-0939DBC060F7}" destId="{A47BB005-A83A-45BF-9E16-7BB4FDE02CB6}" srcOrd="0" destOrd="0" presId="urn:microsoft.com/office/officeart/2018/2/layout/IconVerticalSolidList"/>
    <dgm:cxn modelId="{A6116E94-AC52-45DA-B557-868B2AF6AA6D}" type="presOf" srcId="{E12C7C7D-3657-4538-B83C-E8626CF6660D}" destId="{499D3DF1-5ECB-4BA8-B3A6-0BC422710CDE}" srcOrd="0" destOrd="0" presId="urn:microsoft.com/office/officeart/2018/2/layout/IconVerticalSolidList"/>
    <dgm:cxn modelId="{C94649DD-F2C2-41A1-B52E-3C39AB4E2973}" type="presOf" srcId="{703276C4-66F4-473A-AB4E-039BBF1F8FAE}" destId="{A053AFD2-F245-4D7E-A3A2-CAE6D0C55AE0}" srcOrd="0" destOrd="0" presId="urn:microsoft.com/office/officeart/2018/2/layout/IconVerticalSolidList"/>
    <dgm:cxn modelId="{E8CCDDFA-BA30-4479-9A9B-498C025C6622}" type="presParOf" srcId="{A053AFD2-F245-4D7E-A3A2-CAE6D0C55AE0}" destId="{91FA87F7-9BD6-4713-9C04-EA2294552B33}" srcOrd="0" destOrd="0" presId="urn:microsoft.com/office/officeart/2018/2/layout/IconVerticalSolidList"/>
    <dgm:cxn modelId="{144C2AD0-52D0-475E-A3B4-D208CE8AAD9A}" type="presParOf" srcId="{91FA87F7-9BD6-4713-9C04-EA2294552B33}" destId="{313A8156-2E3C-448A-A29F-4C0BDA0DBDE9}" srcOrd="0" destOrd="0" presId="urn:microsoft.com/office/officeart/2018/2/layout/IconVerticalSolidList"/>
    <dgm:cxn modelId="{39BD8DCD-19C5-4411-8FC6-70311ACEE073}" type="presParOf" srcId="{91FA87F7-9BD6-4713-9C04-EA2294552B33}" destId="{2FC0B3C1-ED1D-40ED-80FC-03A620184B88}" srcOrd="1" destOrd="0" presId="urn:microsoft.com/office/officeart/2018/2/layout/IconVerticalSolidList"/>
    <dgm:cxn modelId="{DFC8E285-3AD5-4BB0-9B4E-866DD9992336}" type="presParOf" srcId="{91FA87F7-9BD6-4713-9C04-EA2294552B33}" destId="{EC6ED9F3-ECA6-4AD6-BE54-DBE7A3BBF611}" srcOrd="2" destOrd="0" presId="urn:microsoft.com/office/officeart/2018/2/layout/IconVerticalSolidList"/>
    <dgm:cxn modelId="{9F181B78-9225-42AC-8C19-952510F8AEC6}" type="presParOf" srcId="{91FA87F7-9BD6-4713-9C04-EA2294552B33}" destId="{A47BB005-A83A-45BF-9E16-7BB4FDE02CB6}" srcOrd="3" destOrd="0" presId="urn:microsoft.com/office/officeart/2018/2/layout/IconVerticalSolidList"/>
    <dgm:cxn modelId="{2CED0548-01C2-4709-A73E-AC5824FF6F65}" type="presParOf" srcId="{A053AFD2-F245-4D7E-A3A2-CAE6D0C55AE0}" destId="{8C0CFE30-5CAE-419F-978C-F60FBAEEFC23}" srcOrd="1" destOrd="0" presId="urn:microsoft.com/office/officeart/2018/2/layout/IconVerticalSolidList"/>
    <dgm:cxn modelId="{3147B0E4-4045-4DC1-903F-37028189A008}" type="presParOf" srcId="{A053AFD2-F245-4D7E-A3A2-CAE6D0C55AE0}" destId="{D1711D04-D49C-41C2-8CD9-96C77AF8C42E}" srcOrd="2" destOrd="0" presId="urn:microsoft.com/office/officeart/2018/2/layout/IconVerticalSolidList"/>
    <dgm:cxn modelId="{59E8F60F-6069-414F-A44F-4C7BA88E0B8E}" type="presParOf" srcId="{D1711D04-D49C-41C2-8CD9-96C77AF8C42E}" destId="{0D9222BE-0841-4AAA-953D-D1269F3682CD}" srcOrd="0" destOrd="0" presId="urn:microsoft.com/office/officeart/2018/2/layout/IconVerticalSolidList"/>
    <dgm:cxn modelId="{815F2D7F-314B-447B-9519-8C1EAEC7098C}" type="presParOf" srcId="{D1711D04-D49C-41C2-8CD9-96C77AF8C42E}" destId="{720E2DDE-71CE-4F1C-95F1-0AB272FEA8CC}" srcOrd="1" destOrd="0" presId="urn:microsoft.com/office/officeart/2018/2/layout/IconVerticalSolidList"/>
    <dgm:cxn modelId="{5E2131EE-D613-4631-8C0D-26C6534F76A7}" type="presParOf" srcId="{D1711D04-D49C-41C2-8CD9-96C77AF8C42E}" destId="{4552E914-9625-4421-8FB4-69FA5726FA31}" srcOrd="2" destOrd="0" presId="urn:microsoft.com/office/officeart/2018/2/layout/IconVerticalSolidList"/>
    <dgm:cxn modelId="{A50D85AD-F643-4B98-9814-6027423A5B66}" type="presParOf" srcId="{D1711D04-D49C-41C2-8CD9-96C77AF8C42E}" destId="{05E248FF-AF10-4112-958F-C1241DEF3BE5}" srcOrd="3" destOrd="0" presId="urn:microsoft.com/office/officeart/2018/2/layout/IconVerticalSolidList"/>
    <dgm:cxn modelId="{0D281F51-A80F-4398-B864-6FD83B691C56}" type="presParOf" srcId="{A053AFD2-F245-4D7E-A3A2-CAE6D0C55AE0}" destId="{E0CD1A07-894E-466F-B4D0-E0BC38B56BA1}" srcOrd="3" destOrd="0" presId="urn:microsoft.com/office/officeart/2018/2/layout/IconVerticalSolidList"/>
    <dgm:cxn modelId="{93B33E2A-37E4-42C2-80A2-4024CE725793}" type="presParOf" srcId="{A053AFD2-F245-4D7E-A3A2-CAE6D0C55AE0}" destId="{85C33E1D-8E7A-4A44-89CE-301E9B433E79}" srcOrd="4" destOrd="0" presId="urn:microsoft.com/office/officeart/2018/2/layout/IconVerticalSolidList"/>
    <dgm:cxn modelId="{623AF2D6-C962-43D9-835F-811CB046C787}" type="presParOf" srcId="{85C33E1D-8E7A-4A44-89CE-301E9B433E79}" destId="{0DD8C6ED-BB52-4753-83AF-F25200A9F103}" srcOrd="0" destOrd="0" presId="urn:microsoft.com/office/officeart/2018/2/layout/IconVerticalSolidList"/>
    <dgm:cxn modelId="{CFC1DDB4-382A-4288-8AC2-56AF0ED609D2}" type="presParOf" srcId="{85C33E1D-8E7A-4A44-89CE-301E9B433E79}" destId="{8FDE0935-99D7-41B8-A765-3073021C0A39}" srcOrd="1" destOrd="0" presId="urn:microsoft.com/office/officeart/2018/2/layout/IconVerticalSolidList"/>
    <dgm:cxn modelId="{EE014E88-9D3C-4F5A-BA68-B58EE3283728}" type="presParOf" srcId="{85C33E1D-8E7A-4A44-89CE-301E9B433E79}" destId="{FC95E59A-2D29-43AE-A011-C9F34DC18A47}" srcOrd="2" destOrd="0" presId="urn:microsoft.com/office/officeart/2018/2/layout/IconVerticalSolidList"/>
    <dgm:cxn modelId="{8278683D-0533-4363-84BE-3EA1E8C01FB0}" type="presParOf" srcId="{85C33E1D-8E7A-4A44-89CE-301E9B433E79}" destId="{499D3DF1-5ECB-4BA8-B3A6-0BC422710CDE}"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B01E6-F97A-440D-9D94-A476E445F5FC}">
      <dsp:nvSpPr>
        <dsp:cNvPr id="0" name=""/>
        <dsp:cNvSpPr/>
      </dsp:nvSpPr>
      <dsp:spPr>
        <a:xfrm>
          <a:off x="478800" y="109566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24530-C5A4-4BE6-A7E6-D7E57074878C}">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9142A7-C60A-4A73-AA0F-495FE77C13A1}">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What will we learn?</a:t>
          </a:r>
          <a:endParaRPr lang="en-US" sz="2400" kern="1200"/>
        </a:p>
      </dsp:txBody>
      <dsp:txXfrm>
        <a:off x="127800" y="2535669"/>
        <a:ext cx="1800000" cy="720000"/>
      </dsp:txXfrm>
    </dsp:sp>
    <dsp:sp modelId="{608A13CF-8537-4FB4-BD34-C87CE3753554}">
      <dsp:nvSpPr>
        <dsp:cNvPr id="0" name=""/>
        <dsp:cNvSpPr/>
      </dsp:nvSpPr>
      <dsp:spPr>
        <a:xfrm>
          <a:off x="2593800" y="1095669"/>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C57AC-707C-47B7-8612-34982369552C}">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AE8792-A022-4834-BEE5-2039177AF6F9}">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Why this? Why Now?</a:t>
          </a:r>
          <a:endParaRPr lang="en-US" sz="2400" kern="1200"/>
        </a:p>
      </dsp:txBody>
      <dsp:txXfrm>
        <a:off x="2242800" y="2535669"/>
        <a:ext cx="1800000" cy="720000"/>
      </dsp:txXfrm>
    </dsp:sp>
    <dsp:sp modelId="{682D70B5-D455-44A5-A927-EAA5B7B94490}">
      <dsp:nvSpPr>
        <dsp:cNvPr id="0" name=""/>
        <dsp:cNvSpPr/>
      </dsp:nvSpPr>
      <dsp:spPr>
        <a:xfrm>
          <a:off x="4708800" y="1095669"/>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408B8-3143-4D18-A2B4-30350614EBD9}">
      <dsp:nvSpPr>
        <dsp:cNvPr id="0" name=""/>
        <dsp:cNvSpPr/>
      </dsp:nvSpPr>
      <dsp: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D4284B-FB53-4D2B-9AD6-1C22C1104848}">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Key Vocabulary</a:t>
          </a:r>
          <a:endParaRPr lang="en-US" sz="2400" kern="1200"/>
        </a:p>
      </dsp:txBody>
      <dsp:txXfrm>
        <a:off x="4357800" y="2535669"/>
        <a:ext cx="1800000" cy="720000"/>
      </dsp:txXfrm>
    </dsp:sp>
    <dsp:sp modelId="{BBD8BC1B-E62A-4CFC-9F37-6019F9F66A21}">
      <dsp:nvSpPr>
        <dsp:cNvPr id="0" name=""/>
        <dsp:cNvSpPr/>
      </dsp:nvSpPr>
      <dsp:spPr>
        <a:xfrm>
          <a:off x="6823800" y="1095669"/>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4A231-B930-4BC0-A7B3-E132CCE460D7}">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D6430-8D4A-4577-92FD-777B27AF1839}">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Wider Study</a:t>
          </a:r>
          <a:endParaRPr lang="en-US" sz="2400" kern="1200"/>
        </a:p>
      </dsp:txBody>
      <dsp:txXfrm>
        <a:off x="6472800" y="2535669"/>
        <a:ext cx="1800000" cy="720000"/>
      </dsp:txXfrm>
    </dsp:sp>
    <dsp:sp modelId="{2410B579-FABC-4763-B508-BFCACD52AD86}">
      <dsp:nvSpPr>
        <dsp:cNvPr id="0" name=""/>
        <dsp:cNvSpPr/>
      </dsp:nvSpPr>
      <dsp:spPr>
        <a:xfrm>
          <a:off x="8938800" y="1095669"/>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4F957-3CB2-461E-AE86-240BDFCB7534}">
      <dsp:nvSpPr>
        <dsp:cNvPr id="0" name=""/>
        <dsp:cNvSpPr/>
      </dsp:nvSpPr>
      <dsp: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DE7A0F-E4CB-4C38-B9C4-4EBAC3892748}">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Assessment</a:t>
          </a:r>
          <a:endParaRPr lang="en-US" sz="2400" kern="1200"/>
        </a:p>
      </dsp:txBody>
      <dsp:txXfrm>
        <a:off x="8587800" y="2535669"/>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B01E6-F97A-440D-9D94-A476E445F5FC}">
      <dsp:nvSpPr>
        <dsp:cNvPr id="0" name=""/>
        <dsp:cNvSpPr/>
      </dsp:nvSpPr>
      <dsp:spPr>
        <a:xfrm>
          <a:off x="1163536" y="386521"/>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24530-C5A4-4BE6-A7E6-D7E57074878C}">
      <dsp:nvSpPr>
        <dsp:cNvPr id="0" name=""/>
        <dsp:cNvSpPr/>
      </dsp:nvSpPr>
      <dsp:spPr>
        <a:xfrm>
          <a:off x="1631536" y="85452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9142A7-C60A-4A73-AA0F-495FE77C13A1}">
      <dsp:nvSpPr>
        <dsp:cNvPr id="0" name=""/>
        <dsp:cNvSpPr/>
      </dsp:nvSpPr>
      <dsp:spPr>
        <a:xfrm>
          <a:off x="461536" y="32665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cap="all"/>
          </a:pPr>
          <a:r>
            <a:rPr lang="en-GB" sz="2900" kern="1200"/>
            <a:t>What will we learn?</a:t>
          </a:r>
          <a:endParaRPr lang="en-US" sz="2900" kern="1200"/>
        </a:p>
      </dsp:txBody>
      <dsp:txXfrm>
        <a:off x="461536" y="3266522"/>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8156-2E3C-448A-A29F-4C0BDA0DBDE9}">
      <dsp:nvSpPr>
        <dsp:cNvPr id="0" name=""/>
        <dsp:cNvSpPr/>
      </dsp:nvSpPr>
      <dsp:spPr>
        <a:xfrm>
          <a:off x="0" y="462"/>
          <a:ext cx="5688531" cy="10813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0B3C1-ED1D-40ED-80FC-03A620184B88}">
      <dsp:nvSpPr>
        <dsp:cNvPr id="0" name=""/>
        <dsp:cNvSpPr/>
      </dsp:nvSpPr>
      <dsp:spPr>
        <a:xfrm>
          <a:off x="327108" y="243766"/>
          <a:ext cx="594742" cy="5947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BB005-A83A-45BF-9E16-7BB4FDE02CB6}">
      <dsp:nvSpPr>
        <dsp:cNvPr id="0" name=""/>
        <dsp:cNvSpPr/>
      </dsp:nvSpPr>
      <dsp:spPr>
        <a:xfrm>
          <a:off x="1248960" y="462"/>
          <a:ext cx="4439570" cy="1081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43" tIns="114443" rIns="114443" bIns="114443" numCol="1" spcCol="1270" anchor="ctr" anchorCtr="0">
          <a:noAutofit/>
        </a:bodyPr>
        <a:lstStyle/>
        <a:p>
          <a:pPr marL="0" lvl="0" indent="0" algn="l" defTabSz="1111250">
            <a:lnSpc>
              <a:spcPct val="100000"/>
            </a:lnSpc>
            <a:spcBef>
              <a:spcPct val="0"/>
            </a:spcBef>
            <a:spcAft>
              <a:spcPct val="35000"/>
            </a:spcAft>
            <a:buNone/>
          </a:pPr>
          <a:r>
            <a:rPr lang="en-GB" sz="2500" kern="1200"/>
            <a:t>Key Content</a:t>
          </a:r>
          <a:endParaRPr lang="en-US" sz="2500" kern="1200"/>
        </a:p>
      </dsp:txBody>
      <dsp:txXfrm>
        <a:off x="1248960" y="462"/>
        <a:ext cx="4439570" cy="1081350"/>
      </dsp:txXfrm>
    </dsp:sp>
    <dsp:sp modelId="{0D9222BE-0841-4AAA-953D-D1269F3682CD}">
      <dsp:nvSpPr>
        <dsp:cNvPr id="0" name=""/>
        <dsp:cNvSpPr/>
      </dsp:nvSpPr>
      <dsp:spPr>
        <a:xfrm>
          <a:off x="0" y="1352150"/>
          <a:ext cx="5688531" cy="10813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0E2DDE-71CE-4F1C-95F1-0AB272FEA8CC}">
      <dsp:nvSpPr>
        <dsp:cNvPr id="0" name=""/>
        <dsp:cNvSpPr/>
      </dsp:nvSpPr>
      <dsp:spPr>
        <a:xfrm>
          <a:off x="327108" y="1595454"/>
          <a:ext cx="594742" cy="5947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248FF-AF10-4112-958F-C1241DEF3BE5}">
      <dsp:nvSpPr>
        <dsp:cNvPr id="0" name=""/>
        <dsp:cNvSpPr/>
      </dsp:nvSpPr>
      <dsp:spPr>
        <a:xfrm>
          <a:off x="1248960" y="1352150"/>
          <a:ext cx="4439570" cy="1081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43" tIns="114443" rIns="114443" bIns="114443" numCol="1" spcCol="1270" anchor="ctr" anchorCtr="0">
          <a:noAutofit/>
        </a:bodyPr>
        <a:lstStyle/>
        <a:p>
          <a:pPr marL="0" lvl="0" indent="0" algn="l" defTabSz="1111250">
            <a:lnSpc>
              <a:spcPct val="100000"/>
            </a:lnSpc>
            <a:spcBef>
              <a:spcPct val="0"/>
            </a:spcBef>
            <a:spcAft>
              <a:spcPct val="35000"/>
            </a:spcAft>
            <a:buNone/>
          </a:pPr>
          <a:r>
            <a:rPr lang="en-GB" sz="2500" kern="1200"/>
            <a:t>Big Questions</a:t>
          </a:r>
          <a:endParaRPr lang="en-US" sz="2500" kern="1200"/>
        </a:p>
      </dsp:txBody>
      <dsp:txXfrm>
        <a:off x="1248960" y="1352150"/>
        <a:ext cx="4439570" cy="1081350"/>
      </dsp:txXfrm>
    </dsp:sp>
    <dsp:sp modelId="{0DD8C6ED-BB52-4753-83AF-F25200A9F103}">
      <dsp:nvSpPr>
        <dsp:cNvPr id="0" name=""/>
        <dsp:cNvSpPr/>
      </dsp:nvSpPr>
      <dsp:spPr>
        <a:xfrm>
          <a:off x="0" y="2703839"/>
          <a:ext cx="5688531" cy="10813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DE0935-99D7-41B8-A765-3073021C0A39}">
      <dsp:nvSpPr>
        <dsp:cNvPr id="0" name=""/>
        <dsp:cNvSpPr/>
      </dsp:nvSpPr>
      <dsp:spPr>
        <a:xfrm>
          <a:off x="327108" y="2947143"/>
          <a:ext cx="594742" cy="5947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D3DF1-5ECB-4BA8-B3A6-0BC422710CDE}">
      <dsp:nvSpPr>
        <dsp:cNvPr id="0" name=""/>
        <dsp:cNvSpPr/>
      </dsp:nvSpPr>
      <dsp:spPr>
        <a:xfrm>
          <a:off x="1248960" y="2703839"/>
          <a:ext cx="4439570" cy="1081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43" tIns="114443" rIns="114443" bIns="114443" numCol="1" spcCol="1270" anchor="ctr" anchorCtr="0">
          <a:noAutofit/>
        </a:bodyPr>
        <a:lstStyle/>
        <a:p>
          <a:pPr marL="0" lvl="0" indent="0" algn="l" defTabSz="1111250">
            <a:lnSpc>
              <a:spcPct val="100000"/>
            </a:lnSpc>
            <a:spcBef>
              <a:spcPct val="0"/>
            </a:spcBef>
            <a:spcAft>
              <a:spcPct val="35000"/>
            </a:spcAft>
            <a:buNone/>
          </a:pPr>
          <a:r>
            <a:rPr lang="en-GB" sz="2500" kern="1200"/>
            <a:t>What do you need to know?</a:t>
          </a:r>
          <a:endParaRPr lang="en-US" sz="2500" kern="1200"/>
        </a:p>
      </dsp:txBody>
      <dsp:txXfrm>
        <a:off x="1248960" y="2703839"/>
        <a:ext cx="4439570" cy="108135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D422447-FD65-4959-B4B9-4131F8A33D7D}" type="datetimeFigureOut">
              <a:rPr lang="en-GB" smtClean="0"/>
              <a:t>20/09/2023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215D29D-A507-4173-94C5-4661E8251EBE}" type="slidenum">
              <a:rPr lang="en-GB" smtClean="0"/>
              <a:t>‹#›</a:t>
            </a:fld>
            <a:endParaRPr lang="en-GB"/>
          </a:p>
        </p:txBody>
      </p:sp>
    </p:spTree>
    <p:extLst>
      <p:ext uri="{BB962C8B-B14F-4D97-AF65-F5344CB8AC3E}">
        <p14:creationId xmlns:p14="http://schemas.microsoft.com/office/powerpoint/2010/main" val="69817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a:t>
            </a:fld>
            <a:endParaRPr lang="en-GB"/>
          </a:p>
        </p:txBody>
      </p:sp>
    </p:spTree>
    <p:extLst>
      <p:ext uri="{BB962C8B-B14F-4D97-AF65-F5344CB8AC3E}">
        <p14:creationId xmlns:p14="http://schemas.microsoft.com/office/powerpoint/2010/main" val="2858807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10</a:t>
            </a:fld>
            <a:endParaRPr lang="en-GB"/>
          </a:p>
        </p:txBody>
      </p:sp>
    </p:spTree>
    <p:extLst>
      <p:ext uri="{BB962C8B-B14F-4D97-AF65-F5344CB8AC3E}">
        <p14:creationId xmlns:p14="http://schemas.microsoft.com/office/powerpoint/2010/main" val="187102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11</a:t>
            </a:fld>
            <a:endParaRPr lang="en-GB"/>
          </a:p>
        </p:txBody>
      </p:sp>
    </p:spTree>
    <p:extLst>
      <p:ext uri="{BB962C8B-B14F-4D97-AF65-F5344CB8AC3E}">
        <p14:creationId xmlns:p14="http://schemas.microsoft.com/office/powerpoint/2010/main" val="1282649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05E44-4354-463D-B930-5B1EFC468A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62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05E44-4354-463D-B930-5B1EFC468A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51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14</a:t>
            </a:fld>
            <a:endParaRPr lang="en-GB"/>
          </a:p>
        </p:txBody>
      </p:sp>
    </p:spTree>
    <p:extLst>
      <p:ext uri="{BB962C8B-B14F-4D97-AF65-F5344CB8AC3E}">
        <p14:creationId xmlns:p14="http://schemas.microsoft.com/office/powerpoint/2010/main" val="85364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05E44-4354-463D-B930-5B1EFC468A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830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05E44-4354-463D-B930-5B1EFC468A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296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17</a:t>
            </a:fld>
            <a:endParaRPr lang="en-GB"/>
          </a:p>
        </p:txBody>
      </p:sp>
    </p:spTree>
    <p:extLst>
      <p:ext uri="{BB962C8B-B14F-4D97-AF65-F5344CB8AC3E}">
        <p14:creationId xmlns:p14="http://schemas.microsoft.com/office/powerpoint/2010/main" val="4194953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18</a:t>
            </a:fld>
            <a:endParaRPr lang="en-GB"/>
          </a:p>
        </p:txBody>
      </p:sp>
    </p:spTree>
    <p:extLst>
      <p:ext uri="{BB962C8B-B14F-4D97-AF65-F5344CB8AC3E}">
        <p14:creationId xmlns:p14="http://schemas.microsoft.com/office/powerpoint/2010/main" val="2529510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19</a:t>
            </a:fld>
            <a:endParaRPr lang="en-GB"/>
          </a:p>
        </p:txBody>
      </p:sp>
    </p:spTree>
    <p:extLst>
      <p:ext uri="{BB962C8B-B14F-4D97-AF65-F5344CB8AC3E}">
        <p14:creationId xmlns:p14="http://schemas.microsoft.com/office/powerpoint/2010/main" val="257410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C793A-3E34-4392-9291-27C6906751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005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20</a:t>
            </a:fld>
            <a:endParaRPr lang="en-GB"/>
          </a:p>
        </p:txBody>
      </p:sp>
    </p:spTree>
    <p:extLst>
      <p:ext uri="{BB962C8B-B14F-4D97-AF65-F5344CB8AC3E}">
        <p14:creationId xmlns:p14="http://schemas.microsoft.com/office/powerpoint/2010/main" val="2768655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21</a:t>
            </a:fld>
            <a:endParaRPr lang="en-GB"/>
          </a:p>
        </p:txBody>
      </p:sp>
    </p:spTree>
    <p:extLst>
      <p:ext uri="{BB962C8B-B14F-4D97-AF65-F5344CB8AC3E}">
        <p14:creationId xmlns:p14="http://schemas.microsoft.com/office/powerpoint/2010/main" val="2605951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22</a:t>
            </a:fld>
            <a:endParaRPr lang="en-GB"/>
          </a:p>
        </p:txBody>
      </p:sp>
    </p:spTree>
    <p:extLst>
      <p:ext uri="{BB962C8B-B14F-4D97-AF65-F5344CB8AC3E}">
        <p14:creationId xmlns:p14="http://schemas.microsoft.com/office/powerpoint/2010/main" val="519401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23</a:t>
            </a:fld>
            <a:endParaRPr lang="en-GB"/>
          </a:p>
        </p:txBody>
      </p:sp>
    </p:spTree>
    <p:extLst>
      <p:ext uri="{BB962C8B-B14F-4D97-AF65-F5344CB8AC3E}">
        <p14:creationId xmlns:p14="http://schemas.microsoft.com/office/powerpoint/2010/main" val="4265546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24</a:t>
            </a:fld>
            <a:endParaRPr lang="en-GB"/>
          </a:p>
        </p:txBody>
      </p:sp>
    </p:spTree>
    <p:extLst>
      <p:ext uri="{BB962C8B-B14F-4D97-AF65-F5344CB8AC3E}">
        <p14:creationId xmlns:p14="http://schemas.microsoft.com/office/powerpoint/2010/main" val="1619252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25</a:t>
            </a:fld>
            <a:endParaRPr lang="en-GB"/>
          </a:p>
        </p:txBody>
      </p:sp>
    </p:spTree>
    <p:extLst>
      <p:ext uri="{BB962C8B-B14F-4D97-AF65-F5344CB8AC3E}">
        <p14:creationId xmlns:p14="http://schemas.microsoft.com/office/powerpoint/2010/main" val="35519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26</a:t>
            </a:fld>
            <a:endParaRPr lang="en-GB"/>
          </a:p>
        </p:txBody>
      </p:sp>
    </p:spTree>
    <p:extLst>
      <p:ext uri="{BB962C8B-B14F-4D97-AF65-F5344CB8AC3E}">
        <p14:creationId xmlns:p14="http://schemas.microsoft.com/office/powerpoint/2010/main" val="3898031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27</a:t>
            </a:fld>
            <a:endParaRPr lang="en-GB"/>
          </a:p>
        </p:txBody>
      </p:sp>
    </p:spTree>
    <p:extLst>
      <p:ext uri="{BB962C8B-B14F-4D97-AF65-F5344CB8AC3E}">
        <p14:creationId xmlns:p14="http://schemas.microsoft.com/office/powerpoint/2010/main" val="1614612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28</a:t>
            </a:fld>
            <a:endParaRPr lang="en-GB"/>
          </a:p>
        </p:txBody>
      </p:sp>
    </p:spTree>
    <p:extLst>
      <p:ext uri="{BB962C8B-B14F-4D97-AF65-F5344CB8AC3E}">
        <p14:creationId xmlns:p14="http://schemas.microsoft.com/office/powerpoint/2010/main" val="123723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29</a:t>
            </a:fld>
            <a:endParaRPr lang="en-GB"/>
          </a:p>
        </p:txBody>
      </p:sp>
    </p:spTree>
    <p:extLst>
      <p:ext uri="{BB962C8B-B14F-4D97-AF65-F5344CB8AC3E}">
        <p14:creationId xmlns:p14="http://schemas.microsoft.com/office/powerpoint/2010/main" val="277008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Careers Fair – an opportunity for students to explore the different career opportunities that will be available at Post 16 and beyond. This will also include input from local  Universities such as Winchester and Bath</a:t>
            </a:r>
          </a:p>
          <a:p>
            <a:endParaRPr lang="en-GB" dirty="0"/>
          </a:p>
          <a:p>
            <a:r>
              <a:rPr lang="en-GB" dirty="0"/>
              <a:t>11PC1 issued – will factor mock scores and in class assessments that have been completed this year. This will give students and parents a clear understanding go where they are at the start of Year 11. Students will work with staff, including subject teacher and tutor, to greater understand how they can get to the grade that is required. </a:t>
            </a:r>
          </a:p>
        </p:txBody>
      </p:sp>
      <p:sp>
        <p:nvSpPr>
          <p:cNvPr id="4" name="Slide Number Placeholder 3"/>
          <p:cNvSpPr>
            <a:spLocks noGrp="1"/>
          </p:cNvSpPr>
          <p:nvPr>
            <p:ph type="sldNum" sz="quarter" idx="5"/>
          </p:nvPr>
        </p:nvSpPr>
        <p:spPr/>
        <p:txBody>
          <a:bodyPr/>
          <a:lstStyle/>
          <a:p>
            <a:fld id="{7215D29D-A507-4173-94C5-4661E8251EBE}" type="slidenum">
              <a:rPr lang="en-GB" smtClean="0"/>
              <a:t>3</a:t>
            </a:fld>
            <a:endParaRPr lang="en-GB"/>
          </a:p>
        </p:txBody>
      </p:sp>
    </p:spTree>
    <p:extLst>
      <p:ext uri="{BB962C8B-B14F-4D97-AF65-F5344CB8AC3E}">
        <p14:creationId xmlns:p14="http://schemas.microsoft.com/office/powerpoint/2010/main" val="1898354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30</a:t>
            </a:fld>
            <a:endParaRPr lang="en-GB"/>
          </a:p>
        </p:txBody>
      </p:sp>
    </p:spTree>
    <p:extLst>
      <p:ext uri="{BB962C8B-B14F-4D97-AF65-F5344CB8AC3E}">
        <p14:creationId xmlns:p14="http://schemas.microsoft.com/office/powerpoint/2010/main" val="3962206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31</a:t>
            </a:fld>
            <a:endParaRPr lang="en-GB"/>
          </a:p>
        </p:txBody>
      </p:sp>
    </p:spTree>
    <p:extLst>
      <p:ext uri="{BB962C8B-B14F-4D97-AF65-F5344CB8AC3E}">
        <p14:creationId xmlns:p14="http://schemas.microsoft.com/office/powerpoint/2010/main" val="3019197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32</a:t>
            </a:fld>
            <a:endParaRPr lang="en-GB"/>
          </a:p>
        </p:txBody>
      </p:sp>
    </p:spTree>
    <p:extLst>
      <p:ext uri="{BB962C8B-B14F-4D97-AF65-F5344CB8AC3E}">
        <p14:creationId xmlns:p14="http://schemas.microsoft.com/office/powerpoint/2010/main" val="1100460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33</a:t>
            </a:fld>
            <a:endParaRPr lang="en-GB"/>
          </a:p>
        </p:txBody>
      </p:sp>
    </p:spTree>
    <p:extLst>
      <p:ext uri="{BB962C8B-B14F-4D97-AF65-F5344CB8AC3E}">
        <p14:creationId xmlns:p14="http://schemas.microsoft.com/office/powerpoint/2010/main" val="954255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34</a:t>
            </a:fld>
            <a:endParaRPr lang="en-GB"/>
          </a:p>
        </p:txBody>
      </p:sp>
    </p:spTree>
    <p:extLst>
      <p:ext uri="{BB962C8B-B14F-4D97-AF65-F5344CB8AC3E}">
        <p14:creationId xmlns:p14="http://schemas.microsoft.com/office/powerpoint/2010/main" val="2451526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35</a:t>
            </a:fld>
            <a:endParaRPr lang="en-GB"/>
          </a:p>
        </p:txBody>
      </p:sp>
    </p:spTree>
    <p:extLst>
      <p:ext uri="{BB962C8B-B14F-4D97-AF65-F5344CB8AC3E}">
        <p14:creationId xmlns:p14="http://schemas.microsoft.com/office/powerpoint/2010/main" val="2315076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36</a:t>
            </a:fld>
            <a:endParaRPr lang="en-GB"/>
          </a:p>
        </p:txBody>
      </p:sp>
    </p:spTree>
    <p:extLst>
      <p:ext uri="{BB962C8B-B14F-4D97-AF65-F5344CB8AC3E}">
        <p14:creationId xmlns:p14="http://schemas.microsoft.com/office/powerpoint/2010/main" val="1613792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37</a:t>
            </a:fld>
            <a:endParaRPr lang="en-GB"/>
          </a:p>
        </p:txBody>
      </p:sp>
    </p:spTree>
    <p:extLst>
      <p:ext uri="{BB962C8B-B14F-4D97-AF65-F5344CB8AC3E}">
        <p14:creationId xmlns:p14="http://schemas.microsoft.com/office/powerpoint/2010/main" val="1503615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38</a:t>
            </a:fld>
            <a:endParaRPr lang="en-GB"/>
          </a:p>
        </p:txBody>
      </p:sp>
    </p:spTree>
    <p:extLst>
      <p:ext uri="{BB962C8B-B14F-4D97-AF65-F5344CB8AC3E}">
        <p14:creationId xmlns:p14="http://schemas.microsoft.com/office/powerpoint/2010/main" val="2100904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39</a:t>
            </a:fld>
            <a:endParaRPr lang="en-GB"/>
          </a:p>
        </p:txBody>
      </p:sp>
    </p:spTree>
    <p:extLst>
      <p:ext uri="{BB962C8B-B14F-4D97-AF65-F5344CB8AC3E}">
        <p14:creationId xmlns:p14="http://schemas.microsoft.com/office/powerpoint/2010/main" val="2599697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Year 11 winter mocks begin and run until the 13th. The first of 2 mocks they will undergo this year. This will again give us and students an opportunity to see where students are with their progression through their courses and will help us pick up and misconceptions that have arisen. Allows students to practice being that environment where sustained intense concentration is required to support them in their final GCSE examinations. </a:t>
            </a:r>
          </a:p>
        </p:txBody>
      </p:sp>
      <p:sp>
        <p:nvSpPr>
          <p:cNvPr id="4" name="Slide Number Placeholder 3"/>
          <p:cNvSpPr>
            <a:spLocks noGrp="1"/>
          </p:cNvSpPr>
          <p:nvPr>
            <p:ph type="sldNum" sz="quarter" idx="5"/>
          </p:nvPr>
        </p:nvSpPr>
        <p:spPr/>
        <p:txBody>
          <a:bodyPr/>
          <a:lstStyle/>
          <a:p>
            <a:fld id="{7215D29D-A507-4173-94C5-4661E8251EBE}" type="slidenum">
              <a:rPr lang="en-GB" smtClean="0"/>
              <a:t>4</a:t>
            </a:fld>
            <a:endParaRPr lang="en-GB"/>
          </a:p>
        </p:txBody>
      </p:sp>
    </p:spTree>
    <p:extLst>
      <p:ext uri="{BB962C8B-B14F-4D97-AF65-F5344CB8AC3E}">
        <p14:creationId xmlns:p14="http://schemas.microsoft.com/office/powerpoint/2010/main" val="814288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40</a:t>
            </a:fld>
            <a:endParaRPr lang="en-GB"/>
          </a:p>
        </p:txBody>
      </p:sp>
    </p:spTree>
    <p:extLst>
      <p:ext uri="{BB962C8B-B14F-4D97-AF65-F5344CB8AC3E}">
        <p14:creationId xmlns:p14="http://schemas.microsoft.com/office/powerpoint/2010/main" val="3269800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41</a:t>
            </a:fld>
            <a:endParaRPr lang="en-GB"/>
          </a:p>
        </p:txBody>
      </p:sp>
    </p:spTree>
    <p:extLst>
      <p:ext uri="{BB962C8B-B14F-4D97-AF65-F5344CB8AC3E}">
        <p14:creationId xmlns:p14="http://schemas.microsoft.com/office/powerpoint/2010/main" val="4039855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42</a:t>
            </a:fld>
            <a:endParaRPr lang="en-GB"/>
          </a:p>
        </p:txBody>
      </p:sp>
    </p:spTree>
    <p:extLst>
      <p:ext uri="{BB962C8B-B14F-4D97-AF65-F5344CB8AC3E}">
        <p14:creationId xmlns:p14="http://schemas.microsoft.com/office/powerpoint/2010/main" val="64538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43</a:t>
            </a:fld>
            <a:endParaRPr lang="en-GB"/>
          </a:p>
        </p:txBody>
      </p:sp>
    </p:spTree>
    <p:extLst>
      <p:ext uri="{BB962C8B-B14F-4D97-AF65-F5344CB8AC3E}">
        <p14:creationId xmlns:p14="http://schemas.microsoft.com/office/powerpoint/2010/main" val="1447404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44</a:t>
            </a:fld>
            <a:endParaRPr lang="en-GB"/>
          </a:p>
        </p:txBody>
      </p:sp>
    </p:spTree>
    <p:extLst>
      <p:ext uri="{BB962C8B-B14F-4D97-AF65-F5344CB8AC3E}">
        <p14:creationId xmlns:p14="http://schemas.microsoft.com/office/powerpoint/2010/main" val="937722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45</a:t>
            </a:fld>
            <a:endParaRPr lang="en-GB"/>
          </a:p>
        </p:txBody>
      </p:sp>
    </p:spTree>
    <p:extLst>
      <p:ext uri="{BB962C8B-B14F-4D97-AF65-F5344CB8AC3E}">
        <p14:creationId xmlns:p14="http://schemas.microsoft.com/office/powerpoint/2010/main" val="3291113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46</a:t>
            </a:fld>
            <a:endParaRPr lang="en-GB"/>
          </a:p>
        </p:txBody>
      </p:sp>
    </p:spTree>
    <p:extLst>
      <p:ext uri="{BB962C8B-B14F-4D97-AF65-F5344CB8AC3E}">
        <p14:creationId xmlns:p14="http://schemas.microsoft.com/office/powerpoint/2010/main" val="642600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47</a:t>
            </a:fld>
            <a:endParaRPr lang="en-GB"/>
          </a:p>
        </p:txBody>
      </p:sp>
    </p:spTree>
    <p:extLst>
      <p:ext uri="{BB962C8B-B14F-4D97-AF65-F5344CB8AC3E}">
        <p14:creationId xmlns:p14="http://schemas.microsoft.com/office/powerpoint/2010/main" val="2314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48</a:t>
            </a:fld>
            <a:endParaRPr lang="en-GB"/>
          </a:p>
        </p:txBody>
      </p:sp>
    </p:spTree>
    <p:extLst>
      <p:ext uri="{BB962C8B-B14F-4D97-AF65-F5344CB8AC3E}">
        <p14:creationId xmlns:p14="http://schemas.microsoft.com/office/powerpoint/2010/main" val="2894910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49</a:t>
            </a:fld>
            <a:endParaRPr lang="en-GB"/>
          </a:p>
        </p:txBody>
      </p:sp>
    </p:spTree>
    <p:extLst>
      <p:ext uri="{BB962C8B-B14F-4D97-AF65-F5344CB8AC3E}">
        <p14:creationId xmlns:p14="http://schemas.microsoft.com/office/powerpoint/2010/main" val="261621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Year 11 Results Day –  The year group had a very successful Mock Results day at the start of this school year which will mirror what it will be like for them in the summer. The Mock results day just gone was a privilege to be a part of with students showing great enthusiasm and pride with their results. It highlighted that this year group is determined to do well and make the most of Year 11</a:t>
            </a:r>
          </a:p>
          <a:p>
            <a:endParaRPr lang="en-GB" dirty="0"/>
          </a:p>
          <a:p>
            <a:r>
              <a:rPr lang="en-GB" dirty="0"/>
              <a:t>Year 11 PC2 – the 2nd one of the year, which will be followed by Year 11 Subject Evening where student, parent and staff can talk about the progress made, advise on improvements and set goals with the summer exams on the horizon. Statistics show us that students, should they show the right levels of dedication, can go up a grade and a half from this point so it is an important landmark in the year. </a:t>
            </a:r>
          </a:p>
          <a:p>
            <a:endParaRPr lang="en-GB" dirty="0"/>
          </a:p>
          <a:p>
            <a:r>
              <a:rPr lang="en-GB" dirty="0"/>
              <a:t>KS4 Oxbridge evening – Some parents may have attended this event last year as it is an open invite to Year 10 and 11 parents. This is an opportunity for students to look at the potential pathway to Oxford and Cambridge University and what the requirements would be to gain access to these prestigious institutions</a:t>
            </a:r>
          </a:p>
          <a:p>
            <a:endParaRPr lang="en-GB" dirty="0"/>
          </a:p>
          <a:p>
            <a:r>
              <a:rPr lang="en-GB" dirty="0"/>
              <a:t>2nd series of Mocks begin February which is the last one for year 11’s – by this point the focus of in class teaching will be around revision and retrieval practice as course content will have been taught.    </a:t>
            </a:r>
          </a:p>
        </p:txBody>
      </p:sp>
      <p:sp>
        <p:nvSpPr>
          <p:cNvPr id="4" name="Slide Number Placeholder 3"/>
          <p:cNvSpPr>
            <a:spLocks noGrp="1"/>
          </p:cNvSpPr>
          <p:nvPr>
            <p:ph type="sldNum" sz="quarter" idx="5"/>
          </p:nvPr>
        </p:nvSpPr>
        <p:spPr/>
        <p:txBody>
          <a:bodyPr/>
          <a:lstStyle/>
          <a:p>
            <a:fld id="{7215D29D-A507-4173-94C5-4661E8251EBE}" type="slidenum">
              <a:rPr lang="en-GB" smtClean="0"/>
              <a:t>5</a:t>
            </a:fld>
            <a:endParaRPr lang="en-GB"/>
          </a:p>
        </p:txBody>
      </p:sp>
    </p:spTree>
    <p:extLst>
      <p:ext uri="{BB962C8B-B14F-4D97-AF65-F5344CB8AC3E}">
        <p14:creationId xmlns:p14="http://schemas.microsoft.com/office/powerpoint/2010/main" val="278339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50</a:t>
            </a:fld>
            <a:endParaRPr lang="en-GB"/>
          </a:p>
        </p:txBody>
      </p:sp>
    </p:spTree>
    <p:extLst>
      <p:ext uri="{BB962C8B-B14F-4D97-AF65-F5344CB8AC3E}">
        <p14:creationId xmlns:p14="http://schemas.microsoft.com/office/powerpoint/2010/main" val="2728165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51</a:t>
            </a:fld>
            <a:endParaRPr lang="en-GB"/>
          </a:p>
        </p:txBody>
      </p:sp>
    </p:spTree>
    <p:extLst>
      <p:ext uri="{BB962C8B-B14F-4D97-AF65-F5344CB8AC3E}">
        <p14:creationId xmlns:p14="http://schemas.microsoft.com/office/powerpoint/2010/main" val="1265563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52</a:t>
            </a:fld>
            <a:endParaRPr lang="en-GB"/>
          </a:p>
        </p:txBody>
      </p:sp>
    </p:spTree>
    <p:extLst>
      <p:ext uri="{BB962C8B-B14F-4D97-AF65-F5344CB8AC3E}">
        <p14:creationId xmlns:p14="http://schemas.microsoft.com/office/powerpoint/2010/main" val="3017540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53</a:t>
            </a:fld>
            <a:endParaRPr lang="en-GB"/>
          </a:p>
        </p:txBody>
      </p:sp>
    </p:spTree>
    <p:extLst>
      <p:ext uri="{BB962C8B-B14F-4D97-AF65-F5344CB8AC3E}">
        <p14:creationId xmlns:p14="http://schemas.microsoft.com/office/powerpoint/2010/main" val="2934169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54</a:t>
            </a:fld>
            <a:endParaRPr lang="en-GB"/>
          </a:p>
        </p:txBody>
      </p:sp>
    </p:spTree>
    <p:extLst>
      <p:ext uri="{BB962C8B-B14F-4D97-AF65-F5344CB8AC3E}">
        <p14:creationId xmlns:p14="http://schemas.microsoft.com/office/powerpoint/2010/main" val="2184798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55</a:t>
            </a:fld>
            <a:endParaRPr lang="en-GB"/>
          </a:p>
        </p:txBody>
      </p:sp>
    </p:spTree>
    <p:extLst>
      <p:ext uri="{BB962C8B-B14F-4D97-AF65-F5344CB8AC3E}">
        <p14:creationId xmlns:p14="http://schemas.microsoft.com/office/powerpoint/2010/main" val="1513186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56</a:t>
            </a:fld>
            <a:endParaRPr lang="en-GB"/>
          </a:p>
        </p:txBody>
      </p:sp>
    </p:spTree>
    <p:extLst>
      <p:ext uri="{BB962C8B-B14F-4D97-AF65-F5344CB8AC3E}">
        <p14:creationId xmlns:p14="http://schemas.microsoft.com/office/powerpoint/2010/main" val="14087638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57</a:t>
            </a:fld>
            <a:endParaRPr lang="en-GB"/>
          </a:p>
        </p:txBody>
      </p:sp>
    </p:spTree>
    <p:extLst>
      <p:ext uri="{BB962C8B-B14F-4D97-AF65-F5344CB8AC3E}">
        <p14:creationId xmlns:p14="http://schemas.microsoft.com/office/powerpoint/2010/main" val="14567163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58</a:t>
            </a:fld>
            <a:endParaRPr lang="en-GB"/>
          </a:p>
        </p:txBody>
      </p:sp>
    </p:spTree>
    <p:extLst>
      <p:ext uri="{BB962C8B-B14F-4D97-AF65-F5344CB8AC3E}">
        <p14:creationId xmlns:p14="http://schemas.microsoft.com/office/powerpoint/2010/main" val="19564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59</a:t>
            </a:fld>
            <a:endParaRPr lang="en-GB"/>
          </a:p>
        </p:txBody>
      </p:sp>
    </p:spTree>
    <p:extLst>
      <p:ext uri="{BB962C8B-B14F-4D97-AF65-F5344CB8AC3E}">
        <p14:creationId xmlns:p14="http://schemas.microsoft.com/office/powerpoint/2010/main" val="117452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1st GCSE exams begin at the end of April (speaking) – this is the beginning of the exam season with the rest of the exams beginning in May</a:t>
            </a:r>
          </a:p>
        </p:txBody>
      </p:sp>
      <p:sp>
        <p:nvSpPr>
          <p:cNvPr id="4" name="Slide Number Placeholder 3"/>
          <p:cNvSpPr>
            <a:spLocks noGrp="1"/>
          </p:cNvSpPr>
          <p:nvPr>
            <p:ph type="sldNum" sz="quarter" idx="5"/>
          </p:nvPr>
        </p:nvSpPr>
        <p:spPr/>
        <p:txBody>
          <a:bodyPr/>
          <a:lstStyle/>
          <a:p>
            <a:fld id="{7215D29D-A507-4173-94C5-4661E8251EBE}" type="slidenum">
              <a:rPr lang="en-GB" smtClean="0"/>
              <a:t>6</a:t>
            </a:fld>
            <a:endParaRPr lang="en-GB"/>
          </a:p>
        </p:txBody>
      </p:sp>
    </p:spTree>
    <p:extLst>
      <p:ext uri="{BB962C8B-B14F-4D97-AF65-F5344CB8AC3E}">
        <p14:creationId xmlns:p14="http://schemas.microsoft.com/office/powerpoint/2010/main" val="2306637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60</a:t>
            </a:fld>
            <a:endParaRPr lang="en-GB"/>
          </a:p>
        </p:txBody>
      </p:sp>
    </p:spTree>
    <p:extLst>
      <p:ext uri="{BB962C8B-B14F-4D97-AF65-F5344CB8AC3E}">
        <p14:creationId xmlns:p14="http://schemas.microsoft.com/office/powerpoint/2010/main" val="3448683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61</a:t>
            </a:fld>
            <a:endParaRPr lang="en-GB"/>
          </a:p>
        </p:txBody>
      </p:sp>
    </p:spTree>
    <p:extLst>
      <p:ext uri="{BB962C8B-B14F-4D97-AF65-F5344CB8AC3E}">
        <p14:creationId xmlns:p14="http://schemas.microsoft.com/office/powerpoint/2010/main" val="29085252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62</a:t>
            </a:fld>
            <a:endParaRPr lang="en-GB"/>
          </a:p>
        </p:txBody>
      </p:sp>
    </p:spTree>
    <p:extLst>
      <p:ext uri="{BB962C8B-B14F-4D97-AF65-F5344CB8AC3E}">
        <p14:creationId xmlns:p14="http://schemas.microsoft.com/office/powerpoint/2010/main" val="946079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63</a:t>
            </a:fld>
            <a:endParaRPr lang="en-GB"/>
          </a:p>
        </p:txBody>
      </p:sp>
    </p:spTree>
    <p:extLst>
      <p:ext uri="{BB962C8B-B14F-4D97-AF65-F5344CB8AC3E}">
        <p14:creationId xmlns:p14="http://schemas.microsoft.com/office/powerpoint/2010/main" val="2093324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64</a:t>
            </a:fld>
            <a:endParaRPr lang="en-GB"/>
          </a:p>
        </p:txBody>
      </p:sp>
    </p:spTree>
    <p:extLst>
      <p:ext uri="{BB962C8B-B14F-4D97-AF65-F5344CB8AC3E}">
        <p14:creationId xmlns:p14="http://schemas.microsoft.com/office/powerpoint/2010/main" val="35122013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65</a:t>
            </a:fld>
            <a:endParaRPr lang="en-GB"/>
          </a:p>
        </p:txBody>
      </p:sp>
    </p:spTree>
    <p:extLst>
      <p:ext uri="{BB962C8B-B14F-4D97-AF65-F5344CB8AC3E}">
        <p14:creationId xmlns:p14="http://schemas.microsoft.com/office/powerpoint/2010/main" val="4669756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66</a:t>
            </a:fld>
            <a:endParaRPr lang="en-GB"/>
          </a:p>
        </p:txBody>
      </p:sp>
    </p:spTree>
    <p:extLst>
      <p:ext uri="{BB962C8B-B14F-4D97-AF65-F5344CB8AC3E}">
        <p14:creationId xmlns:p14="http://schemas.microsoft.com/office/powerpoint/2010/main" val="4058829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67</a:t>
            </a:fld>
            <a:endParaRPr lang="en-GB"/>
          </a:p>
        </p:txBody>
      </p:sp>
    </p:spTree>
    <p:extLst>
      <p:ext uri="{BB962C8B-B14F-4D97-AF65-F5344CB8AC3E}">
        <p14:creationId xmlns:p14="http://schemas.microsoft.com/office/powerpoint/2010/main" val="889059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68</a:t>
            </a:fld>
            <a:endParaRPr lang="en-GB"/>
          </a:p>
        </p:txBody>
      </p:sp>
    </p:spTree>
    <p:extLst>
      <p:ext uri="{BB962C8B-B14F-4D97-AF65-F5344CB8AC3E}">
        <p14:creationId xmlns:p14="http://schemas.microsoft.com/office/powerpoint/2010/main" val="2375882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69</a:t>
            </a:fld>
            <a:endParaRPr lang="en-GB"/>
          </a:p>
        </p:txBody>
      </p:sp>
    </p:spTree>
    <p:extLst>
      <p:ext uri="{BB962C8B-B14F-4D97-AF65-F5344CB8AC3E}">
        <p14:creationId xmlns:p14="http://schemas.microsoft.com/office/powerpoint/2010/main" val="165995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GCSE exams continue across subjects. Study leave will be afforded to those who meet the requirements after the half term. Exams will finish on the 21st of June.</a:t>
            </a:r>
          </a:p>
          <a:p>
            <a:endParaRPr lang="en-GB" dirty="0"/>
          </a:p>
          <a:p>
            <a:r>
              <a:rPr lang="en-GB" dirty="0"/>
              <a:t>To finish the year we will be celebrating our year 11 with a final assembly in school before the Summer celebration in the evening which will be at the vitality stadium in Bournemouth. This is an amazing opportunity for students and staff to celebrate the journey and success of year 11 and attendance for this event is always very high.</a:t>
            </a:r>
          </a:p>
        </p:txBody>
      </p:sp>
      <p:sp>
        <p:nvSpPr>
          <p:cNvPr id="4" name="Slide Number Placeholder 3"/>
          <p:cNvSpPr>
            <a:spLocks noGrp="1"/>
          </p:cNvSpPr>
          <p:nvPr>
            <p:ph type="sldNum" sz="quarter" idx="5"/>
          </p:nvPr>
        </p:nvSpPr>
        <p:spPr/>
        <p:txBody>
          <a:bodyPr/>
          <a:lstStyle/>
          <a:p>
            <a:fld id="{7215D29D-A507-4173-94C5-4661E8251EBE}" type="slidenum">
              <a:rPr lang="en-GB" smtClean="0"/>
              <a:t>7</a:t>
            </a:fld>
            <a:endParaRPr lang="en-GB"/>
          </a:p>
        </p:txBody>
      </p:sp>
    </p:spTree>
    <p:extLst>
      <p:ext uri="{BB962C8B-B14F-4D97-AF65-F5344CB8AC3E}">
        <p14:creationId xmlns:p14="http://schemas.microsoft.com/office/powerpoint/2010/main" val="27099989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70</a:t>
            </a:fld>
            <a:endParaRPr lang="en-GB"/>
          </a:p>
        </p:txBody>
      </p:sp>
    </p:spTree>
    <p:extLst>
      <p:ext uri="{BB962C8B-B14F-4D97-AF65-F5344CB8AC3E}">
        <p14:creationId xmlns:p14="http://schemas.microsoft.com/office/powerpoint/2010/main" val="1041707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71</a:t>
            </a:fld>
            <a:endParaRPr lang="en-GB"/>
          </a:p>
        </p:txBody>
      </p:sp>
    </p:spTree>
    <p:extLst>
      <p:ext uri="{BB962C8B-B14F-4D97-AF65-F5344CB8AC3E}">
        <p14:creationId xmlns:p14="http://schemas.microsoft.com/office/powerpoint/2010/main" val="30455190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72</a:t>
            </a:fld>
            <a:endParaRPr lang="en-GB"/>
          </a:p>
        </p:txBody>
      </p:sp>
    </p:spTree>
    <p:extLst>
      <p:ext uri="{BB962C8B-B14F-4D97-AF65-F5344CB8AC3E}">
        <p14:creationId xmlns:p14="http://schemas.microsoft.com/office/powerpoint/2010/main" val="33593498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73</a:t>
            </a:fld>
            <a:endParaRPr lang="en-GB"/>
          </a:p>
        </p:txBody>
      </p:sp>
    </p:spTree>
    <p:extLst>
      <p:ext uri="{BB962C8B-B14F-4D97-AF65-F5344CB8AC3E}">
        <p14:creationId xmlns:p14="http://schemas.microsoft.com/office/powerpoint/2010/main" val="41903669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74</a:t>
            </a:fld>
            <a:endParaRPr lang="en-GB"/>
          </a:p>
        </p:txBody>
      </p:sp>
    </p:spTree>
    <p:extLst>
      <p:ext uri="{BB962C8B-B14F-4D97-AF65-F5344CB8AC3E}">
        <p14:creationId xmlns:p14="http://schemas.microsoft.com/office/powerpoint/2010/main" val="14290302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75</a:t>
            </a:fld>
            <a:endParaRPr lang="en-GB"/>
          </a:p>
        </p:txBody>
      </p:sp>
    </p:spTree>
    <p:extLst>
      <p:ext uri="{BB962C8B-B14F-4D97-AF65-F5344CB8AC3E}">
        <p14:creationId xmlns:p14="http://schemas.microsoft.com/office/powerpoint/2010/main" val="16774915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76</a:t>
            </a:fld>
            <a:endParaRPr lang="en-GB"/>
          </a:p>
        </p:txBody>
      </p:sp>
    </p:spTree>
    <p:extLst>
      <p:ext uri="{BB962C8B-B14F-4D97-AF65-F5344CB8AC3E}">
        <p14:creationId xmlns:p14="http://schemas.microsoft.com/office/powerpoint/2010/main" val="14584168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77</a:t>
            </a:fld>
            <a:endParaRPr lang="en-GB"/>
          </a:p>
        </p:txBody>
      </p:sp>
    </p:spTree>
    <p:extLst>
      <p:ext uri="{BB962C8B-B14F-4D97-AF65-F5344CB8AC3E}">
        <p14:creationId xmlns:p14="http://schemas.microsoft.com/office/powerpoint/2010/main" val="36598739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78</a:t>
            </a:fld>
            <a:endParaRPr lang="en-GB"/>
          </a:p>
        </p:txBody>
      </p:sp>
    </p:spTree>
    <p:extLst>
      <p:ext uri="{BB962C8B-B14F-4D97-AF65-F5344CB8AC3E}">
        <p14:creationId xmlns:p14="http://schemas.microsoft.com/office/powerpoint/2010/main" val="26944081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information from this power point will be put out to you via email and the student requirement for success booklet will be sent to all KS4 students. </a:t>
            </a:r>
          </a:p>
          <a:p>
            <a:endParaRPr lang="en-GB" dirty="0"/>
          </a:p>
          <a:p>
            <a:r>
              <a:rPr lang="en-GB" dirty="0"/>
              <a:t>Thank you for continued support and thank you for attending this evening. </a:t>
            </a:r>
          </a:p>
        </p:txBody>
      </p:sp>
      <p:sp>
        <p:nvSpPr>
          <p:cNvPr id="4" name="Slide Number Placeholder 3"/>
          <p:cNvSpPr>
            <a:spLocks noGrp="1"/>
          </p:cNvSpPr>
          <p:nvPr>
            <p:ph type="sldNum" sz="quarter" idx="5"/>
          </p:nvPr>
        </p:nvSpPr>
        <p:spPr/>
        <p:txBody>
          <a:bodyPr/>
          <a:lstStyle/>
          <a:p>
            <a:fld id="{7215D29D-A507-4173-94C5-4661E8251EBE}" type="slidenum">
              <a:rPr lang="en-GB" smtClean="0"/>
              <a:t>79</a:t>
            </a:fld>
            <a:endParaRPr lang="en-GB"/>
          </a:p>
        </p:txBody>
      </p:sp>
    </p:spTree>
    <p:extLst>
      <p:ext uri="{BB962C8B-B14F-4D97-AF65-F5344CB8AC3E}">
        <p14:creationId xmlns:p14="http://schemas.microsoft.com/office/powerpoint/2010/main" val="327373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8</a:t>
            </a:fld>
            <a:endParaRPr lang="en-GB"/>
          </a:p>
        </p:txBody>
      </p:sp>
    </p:spTree>
    <p:extLst>
      <p:ext uri="{BB962C8B-B14F-4D97-AF65-F5344CB8AC3E}">
        <p14:creationId xmlns:p14="http://schemas.microsoft.com/office/powerpoint/2010/main" val="149418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9</a:t>
            </a:fld>
            <a:endParaRPr lang="en-GB"/>
          </a:p>
        </p:txBody>
      </p:sp>
    </p:spTree>
    <p:extLst>
      <p:ext uri="{BB962C8B-B14F-4D97-AF65-F5344CB8AC3E}">
        <p14:creationId xmlns:p14="http://schemas.microsoft.com/office/powerpoint/2010/main" val="1866869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645202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278967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609749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01CE-7029-4DDE-883E-231D3B3981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DCEF01-9787-464E-A410-7337A5FA8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E219C9-9358-4137-A97F-EECE7A0B0627}"/>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5" name="Footer Placeholder 4">
            <a:extLst>
              <a:ext uri="{FF2B5EF4-FFF2-40B4-BE49-F238E27FC236}">
                <a16:creationId xmlns:a16="http://schemas.microsoft.com/office/drawing/2014/main" id="{A070223F-CBB0-4FD1-AA11-15CAFE46D4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E8E03D-F9C8-42E2-9BC4-4A5ECE876DBB}"/>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275659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820D-1C3D-44C2-945A-6C29BE362C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A66268-195F-4EBD-B4AC-D6ACE1D3FC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BFCF37-FAD6-4576-B584-A7B2D146111B}"/>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5" name="Footer Placeholder 4">
            <a:extLst>
              <a:ext uri="{FF2B5EF4-FFF2-40B4-BE49-F238E27FC236}">
                <a16:creationId xmlns:a16="http://schemas.microsoft.com/office/drawing/2014/main" id="{3C10FA1F-81AC-498A-9E38-CD50B4F5B5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687D81-8348-488E-8BEB-617FED812332}"/>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084454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36C1-A2AC-40F3-A6D3-C7E95B67C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3ECD97-8142-4941-83CD-B3617E022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9499F6-0BF2-4763-950E-FB46AA36E72A}"/>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5" name="Footer Placeholder 4">
            <a:extLst>
              <a:ext uri="{FF2B5EF4-FFF2-40B4-BE49-F238E27FC236}">
                <a16:creationId xmlns:a16="http://schemas.microsoft.com/office/drawing/2014/main" id="{57173973-9A48-44D4-A07F-F074492E3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216367-0733-4790-91F9-E200F92B9D09}"/>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478299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14F8-4588-4271-B740-77AB1F41E5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FE686E-D0BB-4C82-9517-B57FBD903C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BAAC0B-9598-4991-A3E5-919FE1D1FE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35471A-8439-4596-92B1-E105800E85D9}"/>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6" name="Footer Placeholder 5">
            <a:extLst>
              <a:ext uri="{FF2B5EF4-FFF2-40B4-BE49-F238E27FC236}">
                <a16:creationId xmlns:a16="http://schemas.microsoft.com/office/drawing/2014/main" id="{89064F03-CAF4-42DE-8BFF-BBCFB2D3B0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F7CFCB-6814-43D1-AC98-B518F092F495}"/>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2581511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2939-4D2E-40B9-A1F3-84ED02CDFA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5C1873-0B74-48C6-ACEF-0590ADA86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0D197D-4765-4340-8560-51C4D920B3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CB2B82-72B4-47B5-BDD9-4045FD3018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66B04B-8308-4F55-A986-A72BEBEAC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967F68-D39E-4B4C-B3E8-1373B9CE735E}"/>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8" name="Footer Placeholder 7">
            <a:extLst>
              <a:ext uri="{FF2B5EF4-FFF2-40B4-BE49-F238E27FC236}">
                <a16:creationId xmlns:a16="http://schemas.microsoft.com/office/drawing/2014/main" id="{98AE540C-C1A3-4459-897C-0F63C03BA9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5E5D3A-154B-4B49-B875-B702B8228F7B}"/>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297833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905C-3DED-4001-906A-B096A816B0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7D33BBB-FB59-4E55-95C9-C4A66B7AAD64}"/>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4" name="Footer Placeholder 3">
            <a:extLst>
              <a:ext uri="{FF2B5EF4-FFF2-40B4-BE49-F238E27FC236}">
                <a16:creationId xmlns:a16="http://schemas.microsoft.com/office/drawing/2014/main" id="{4DC56457-0779-4EB4-BFB4-B55CC906CD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82A411-A822-49C5-B8E5-D6A0DDEAEB70}"/>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1675769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220D4-4FFA-43EF-9C14-D444FF4CE195}"/>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3" name="Footer Placeholder 2">
            <a:extLst>
              <a:ext uri="{FF2B5EF4-FFF2-40B4-BE49-F238E27FC236}">
                <a16:creationId xmlns:a16="http://schemas.microsoft.com/office/drawing/2014/main" id="{B151A018-9389-453B-B3BE-AF557CEC55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5A0DC6-B778-46FD-889F-8B87309F8235}"/>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2347743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FAA7-5AEB-4834-A7A1-B0D9B8612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5C6C4F-19D2-4A3F-9992-45CF3ABD3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77E098-66D6-4325-AB77-4E5DA4ED7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6C551-AC6B-4CFF-B9C1-2162AAF84D5A}"/>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6" name="Footer Placeholder 5">
            <a:extLst>
              <a:ext uri="{FF2B5EF4-FFF2-40B4-BE49-F238E27FC236}">
                <a16:creationId xmlns:a16="http://schemas.microsoft.com/office/drawing/2014/main" id="{C61B63A7-F720-492C-9E2A-03FA3F0E0A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EE47FC-0307-4A97-A7C3-7BAED257F81C}"/>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43049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011987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8792-0DBC-4C3F-8B1E-E69DEE24B4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718697-0129-4E99-8BE8-91854CB56D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E7E2F3-C2F6-4D35-BFEB-9903C1409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AF2E1-F441-4B1F-A31F-AEE872E2EFB6}"/>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6" name="Footer Placeholder 5">
            <a:extLst>
              <a:ext uri="{FF2B5EF4-FFF2-40B4-BE49-F238E27FC236}">
                <a16:creationId xmlns:a16="http://schemas.microsoft.com/office/drawing/2014/main" id="{9D10C135-EF35-4E3D-965E-6366A7B086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869AB4-3143-4957-8BE8-B2918AC39CB1}"/>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1572935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B0F9-D347-4BCB-A924-D91D18ECED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5B10C5-9ACF-4343-B73C-397AB207AD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CBAE4-DE2B-4FE6-B7EE-52A0B6B93F0F}"/>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5" name="Footer Placeholder 4">
            <a:extLst>
              <a:ext uri="{FF2B5EF4-FFF2-40B4-BE49-F238E27FC236}">
                <a16:creationId xmlns:a16="http://schemas.microsoft.com/office/drawing/2014/main" id="{22147661-B3C7-4FCB-9C17-6063285333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3D02B0-4B10-4347-A8F7-1CCEF2303D1D}"/>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1513598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2CDF3-5AD4-4D54-AF89-40B0CF8E1D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7FFA29-C7B5-4857-9B5F-6179771CEC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DAAE72-5D7E-45EE-96D6-D9476024DAA4}"/>
              </a:ext>
            </a:extLst>
          </p:cNvPr>
          <p:cNvSpPr>
            <a:spLocks noGrp="1"/>
          </p:cNvSpPr>
          <p:nvPr>
            <p:ph type="dt" sz="half" idx="10"/>
          </p:nvPr>
        </p:nvSpPr>
        <p:spPr/>
        <p:txBody>
          <a:bodyPr/>
          <a:lstStyle/>
          <a:p>
            <a:fld id="{A09BD255-D884-46EA-8DDA-E0D936D51C52}" type="datetimeFigureOut">
              <a:rPr lang="en-GB" smtClean="0"/>
              <a:t>20/09/2023</a:t>
            </a:fld>
            <a:endParaRPr lang="en-GB"/>
          </a:p>
        </p:txBody>
      </p:sp>
      <p:sp>
        <p:nvSpPr>
          <p:cNvPr id="5" name="Footer Placeholder 4">
            <a:extLst>
              <a:ext uri="{FF2B5EF4-FFF2-40B4-BE49-F238E27FC236}">
                <a16:creationId xmlns:a16="http://schemas.microsoft.com/office/drawing/2014/main" id="{3C214C43-9FB4-4FC5-9275-F60E338C6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895E04-A2AC-469E-BD4C-C403CAC19FFB}"/>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34850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9/20/2023</a:t>
            </a:fld>
            <a:endParaRPr lang="en-US"/>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80361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9/20/2023</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29913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9/20/2023</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9987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9/20/2023</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54169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9/20/2023</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20339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9/20/2023</a:t>
            </a:fld>
            <a:endParaRPr lang="en-US"/>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21866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9/20/2023</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0874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022686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9/20/2023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82401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9/20/2023</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85524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9/20/2023</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2810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9/20/2023</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74202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69521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507345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441932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E09677E-3F2B-1D46-B2BF-682757FD6EF9}"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605015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E09677E-3F2B-1D46-B2BF-682757FD6EF9}"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17482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E09677E-3F2B-1D46-B2BF-682757FD6EF9}"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13030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E09677E-3F2B-1D46-B2BF-682757FD6EF9}"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944105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9677E-3F2B-1D46-B2BF-682757FD6EF9}"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046849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358930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2353086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944645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27161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ADC6-089C-4D47-B58C-B32BE8F42A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32E30C-C1D3-4F53-80EA-2815CB2D0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8B9FFC-DA2B-42B2-A2F2-C31D00FE2A2B}"/>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5" name="Footer Placeholder 4">
            <a:extLst>
              <a:ext uri="{FF2B5EF4-FFF2-40B4-BE49-F238E27FC236}">
                <a16:creationId xmlns:a16="http://schemas.microsoft.com/office/drawing/2014/main" id="{B908FF11-6376-406A-B7D2-5A8FAFEB54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6814C9-A03A-4001-B239-A15CF66AABF9}"/>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1211301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5C-0D64-464F-9199-4D46E8F993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AB6609-FD3F-4055-A77C-F879DFB00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B302D2-8139-4845-A11A-023FC608A199}"/>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5" name="Footer Placeholder 4">
            <a:extLst>
              <a:ext uri="{FF2B5EF4-FFF2-40B4-BE49-F238E27FC236}">
                <a16:creationId xmlns:a16="http://schemas.microsoft.com/office/drawing/2014/main" id="{4E01215E-E6C4-4F17-BA6B-EDD3D1BE3C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6F4CC0-7642-473D-8E2C-0F251D44F0BF}"/>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124222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0BF8-EA23-466E-A19B-A73C28401E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D3837C-15EE-4690-BBC4-599F8B3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8C58D0-37DF-4C22-967E-9CA76CA8DC78}"/>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5" name="Footer Placeholder 4">
            <a:extLst>
              <a:ext uri="{FF2B5EF4-FFF2-40B4-BE49-F238E27FC236}">
                <a16:creationId xmlns:a16="http://schemas.microsoft.com/office/drawing/2014/main" id="{FB0AAD6C-C1A8-4650-A013-5EFE3C20F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4C9528-CD39-428B-957A-1DF97FE9E03E}"/>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996196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4D0F-79E8-44AF-A9E7-D273DC12DC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FAEE16-D041-4043-98D5-47A46BCFBA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CF594A-C696-44AB-9153-7108232C61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CA0D8D-8496-473E-9959-4C95FBD2736C}"/>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6" name="Footer Placeholder 5">
            <a:extLst>
              <a:ext uri="{FF2B5EF4-FFF2-40B4-BE49-F238E27FC236}">
                <a16:creationId xmlns:a16="http://schemas.microsoft.com/office/drawing/2014/main" id="{D9ADF744-1141-4438-963B-1008AB313A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6670A-2BE3-4E94-825F-9AEB7F7381A2}"/>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914415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5E84-FF9F-46EA-8081-5F95FA02E3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8F1D6E-6644-4F64-9104-025177B65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F3075D-CD2A-4B37-BED0-AB312EC3AA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EAD840-825F-44ED-AAA7-68EDEA253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6AF141-19D0-4AE8-8898-FFA027AEFA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05961F-3DFE-4C7B-A4EA-6FAFA2E41905}"/>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8" name="Footer Placeholder 7">
            <a:extLst>
              <a:ext uri="{FF2B5EF4-FFF2-40B4-BE49-F238E27FC236}">
                <a16:creationId xmlns:a16="http://schemas.microsoft.com/office/drawing/2014/main" id="{4C93D815-3EFC-4849-A04F-4C3EE5E0A3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B04F2A-4FD8-441C-A811-5F4A2F18A7D9}"/>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154257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E09677E-3F2B-1D46-B2BF-682757FD6EF9}"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721215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22E61-65C4-4E3C-B25F-B67D0B5011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BC7986-9145-4BDC-8CC5-BDC0E7ADAF96}"/>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4" name="Footer Placeholder 3">
            <a:extLst>
              <a:ext uri="{FF2B5EF4-FFF2-40B4-BE49-F238E27FC236}">
                <a16:creationId xmlns:a16="http://schemas.microsoft.com/office/drawing/2014/main" id="{CD33D267-EAEF-4172-88E7-945FC5A663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FB5BC9-41D2-4E50-9226-8C7B28F5CA5F}"/>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2807451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D04B1-D472-40FD-B698-DC7A4720DADA}"/>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3" name="Footer Placeholder 2">
            <a:extLst>
              <a:ext uri="{FF2B5EF4-FFF2-40B4-BE49-F238E27FC236}">
                <a16:creationId xmlns:a16="http://schemas.microsoft.com/office/drawing/2014/main" id="{6DA82997-98F3-4137-8207-A5F9121294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3E4270-E0FE-4152-9FE0-D44ACD34D32A}"/>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233747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95EA-F8A8-4A68-884F-6212F534A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54B45E4-5A10-4E01-9E1B-CC3F262F9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7847A8-E5E3-4084-8E1E-D9C4E6425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6ADC2-C4DC-4D01-B89F-C0713945E197}"/>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6" name="Footer Placeholder 5">
            <a:extLst>
              <a:ext uri="{FF2B5EF4-FFF2-40B4-BE49-F238E27FC236}">
                <a16:creationId xmlns:a16="http://schemas.microsoft.com/office/drawing/2014/main" id="{D6923EDF-BF63-4BFE-8E38-0F449EDD2C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8630BB-AE01-45AF-AC75-7AEB16EBF335}"/>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632850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3B8A-5693-49F8-A85F-0E96B3963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FDAD0D-30C1-46DA-BDAB-4F5C21017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F93488-BAAC-4402-80B3-789F956F7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8DA84-8CAE-42B5-B670-1F03A6EE7461}"/>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6" name="Footer Placeholder 5">
            <a:extLst>
              <a:ext uri="{FF2B5EF4-FFF2-40B4-BE49-F238E27FC236}">
                <a16:creationId xmlns:a16="http://schemas.microsoft.com/office/drawing/2014/main" id="{E6D96638-936A-415A-9761-9A13378BB7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C8DD90-2C4C-4F2A-A0A9-0444F0F666E5}"/>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3919345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3DF2-7799-470C-88B9-27C3616C06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B9A40F-F575-4C09-A4B5-9A6A4D101A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5E3BE-460C-4096-A5F2-48A2EA364ED7}"/>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5" name="Footer Placeholder 4">
            <a:extLst>
              <a:ext uri="{FF2B5EF4-FFF2-40B4-BE49-F238E27FC236}">
                <a16:creationId xmlns:a16="http://schemas.microsoft.com/office/drawing/2014/main" id="{B2351DA8-3966-4A26-A0B9-C268099F3F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9A982-F1B8-467E-B6A3-CE84A196D38A}"/>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734897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83DC6-5793-4617-9B8F-CC499F6BCA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4140DE-023B-4FDC-8099-F5326BCAF2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0BA08A-F302-4378-B1B9-45E631733A1D}"/>
              </a:ext>
            </a:extLst>
          </p:cNvPr>
          <p:cNvSpPr>
            <a:spLocks noGrp="1"/>
          </p:cNvSpPr>
          <p:nvPr>
            <p:ph type="dt" sz="half" idx="10"/>
          </p:nvPr>
        </p:nvSpPr>
        <p:spPr/>
        <p:txBody>
          <a:bodyPr/>
          <a:lstStyle/>
          <a:p>
            <a:fld id="{BC02C97A-982D-4879-A18E-052FD0AB0946}" type="datetimeFigureOut">
              <a:rPr lang="en-GB" smtClean="0"/>
              <a:t>20/09/2023</a:t>
            </a:fld>
            <a:endParaRPr lang="en-GB"/>
          </a:p>
        </p:txBody>
      </p:sp>
      <p:sp>
        <p:nvSpPr>
          <p:cNvPr id="5" name="Footer Placeholder 4">
            <a:extLst>
              <a:ext uri="{FF2B5EF4-FFF2-40B4-BE49-F238E27FC236}">
                <a16:creationId xmlns:a16="http://schemas.microsoft.com/office/drawing/2014/main" id="{2F73A2E3-DC6F-4362-A1B2-35C9D8742A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2BBF90-E260-4CF8-A724-1024449FDCC6}"/>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914270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1403778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3423261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47D473-A4D5-43C0-956A-9AFE83843017}"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2299574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F47D473-A4D5-43C0-956A-9AFE83843017}"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369684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E09677E-3F2B-1D46-B2BF-682757FD6EF9}"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61390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F47D473-A4D5-43C0-956A-9AFE83843017}" type="datetimeFigureOut">
              <a:rPr lang="en-GB" smtClean="0"/>
              <a:t>20/09/2023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67210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F47D473-A4D5-43C0-956A-9AFE83843017}" type="datetimeFigureOut">
              <a:rPr lang="en-GB" smtClean="0"/>
              <a:t>20/09/2023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563399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47D473-A4D5-43C0-956A-9AFE83843017}" type="datetimeFigureOut">
              <a:rPr lang="en-GB" smtClean="0"/>
              <a:t>20/09/2023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39202919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47D473-A4D5-43C0-956A-9AFE83843017}"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2130181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47D473-A4D5-43C0-956A-9AFE83843017}"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710114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984359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1936477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7978895-BF8B-4FA9-94B9-B57DDDB265A2}" type="datetimeFigureOut">
              <a:rPr lang="en-US" smtClean="0"/>
              <a:pPr/>
              <a:t>9/20/2023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242133703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78895-BF8B-4FA9-94B9-B57DDDB265A2}"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4073188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978895-BF8B-4FA9-94B9-B57DDDB265A2}"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374604910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9677E-3F2B-1D46-B2BF-682757FD6EF9}"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215478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978895-BF8B-4FA9-94B9-B57DDDB265A2}"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43367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978895-BF8B-4FA9-94B9-B57DDDB265A2}" type="datetimeFigureOut">
              <a:rPr lang="en-US" smtClean="0"/>
              <a:pPr/>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567133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7978895-BF8B-4FA9-94B9-B57DDDB265A2}" type="datetimeFigureOut">
              <a:rPr lang="en-US" smtClean="0"/>
              <a:pPr/>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210570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78895-BF8B-4FA9-94B9-B57DDDB265A2}" type="datetimeFigureOut">
              <a:rPr lang="en-US" smtClean="0"/>
              <a:pPr/>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308004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978895-BF8B-4FA9-94B9-B57DDDB265A2}"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2824537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7978895-BF8B-4FA9-94B9-B57DDDB265A2}"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29E84378-6254-4E9B-A681-39A5CA11CB65}"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9308641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78895-BF8B-4FA9-94B9-B57DDDB265A2}"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597897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78895-BF8B-4FA9-94B9-B57DDDB265A2}"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42510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204492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406555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9677E-3F2B-1D46-B2BF-682757FD6EF9}" type="datetimeFigureOut">
              <a:rPr lang="en-US" smtClean="0"/>
              <a:t>9/20/2023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926CA-6B33-114F-A853-D75441004382}" type="slidenum">
              <a:rPr lang="en-US" smtClean="0"/>
              <a:t>‹#›</a:t>
            </a:fld>
            <a:endParaRPr lang="en-US"/>
          </a:p>
        </p:txBody>
      </p:sp>
    </p:spTree>
    <p:extLst>
      <p:ext uri="{BB962C8B-B14F-4D97-AF65-F5344CB8AC3E}">
        <p14:creationId xmlns:p14="http://schemas.microsoft.com/office/powerpoint/2010/main" val="366153902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8B6FC4-238E-42D5-BF61-EA285FE1E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DD8584-241D-477F-8D92-ED4D6AF07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996A8-EFD6-4E6B-B2FF-5A15B93AC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BD255-D884-46EA-8DDA-E0D936D51C52}" type="datetimeFigureOut">
              <a:rPr lang="en-GB" smtClean="0"/>
              <a:t>20/09/2023</a:t>
            </a:fld>
            <a:endParaRPr lang="en-GB"/>
          </a:p>
        </p:txBody>
      </p:sp>
      <p:sp>
        <p:nvSpPr>
          <p:cNvPr id="5" name="Footer Placeholder 4">
            <a:extLst>
              <a:ext uri="{FF2B5EF4-FFF2-40B4-BE49-F238E27FC236}">
                <a16:creationId xmlns:a16="http://schemas.microsoft.com/office/drawing/2014/main" id="{A3907E16-FDF2-4B0C-8B50-9F69417E8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D3E783-93CD-4B70-9653-EBFB63637E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7F382-C2B7-411F-B806-5AC7B412CEA2}" type="slidenum">
              <a:rPr lang="en-GB" smtClean="0"/>
              <a:t>‹#›</a:t>
            </a:fld>
            <a:endParaRPr lang="en-GB"/>
          </a:p>
        </p:txBody>
      </p:sp>
    </p:spTree>
    <p:extLst>
      <p:ext uri="{BB962C8B-B14F-4D97-AF65-F5344CB8AC3E}">
        <p14:creationId xmlns:p14="http://schemas.microsoft.com/office/powerpoint/2010/main" val="8228494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9/20/2023</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a:p>
        </p:txBody>
      </p:sp>
    </p:spTree>
    <p:extLst>
      <p:ext uri="{BB962C8B-B14F-4D97-AF65-F5344CB8AC3E}">
        <p14:creationId xmlns:p14="http://schemas.microsoft.com/office/powerpoint/2010/main" val="36582199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9677E-3F2B-1D46-B2BF-682757FD6EF9}" type="datetimeFigureOut">
              <a:rPr lang="en-US" smtClean="0"/>
              <a:t>9/20/2023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926CA-6B33-114F-A853-D75441004382}" type="slidenum">
              <a:rPr lang="en-US" smtClean="0"/>
              <a:t>‹#›</a:t>
            </a:fld>
            <a:endParaRPr lang="en-US"/>
          </a:p>
        </p:txBody>
      </p:sp>
    </p:spTree>
    <p:extLst>
      <p:ext uri="{BB962C8B-B14F-4D97-AF65-F5344CB8AC3E}">
        <p14:creationId xmlns:p14="http://schemas.microsoft.com/office/powerpoint/2010/main" val="358887683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827E7-E5E0-4A2A-9666-D81BC5BD59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C5D9AF-A8B5-47F1-AFD4-28B445C6C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94819-F3A8-4586-A669-F003F04D2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2C97A-982D-4879-A18E-052FD0AB0946}" type="datetimeFigureOut">
              <a:rPr lang="en-GB" smtClean="0"/>
              <a:t>20/09/2023</a:t>
            </a:fld>
            <a:endParaRPr lang="en-GB"/>
          </a:p>
        </p:txBody>
      </p:sp>
      <p:sp>
        <p:nvSpPr>
          <p:cNvPr id="5" name="Footer Placeholder 4">
            <a:extLst>
              <a:ext uri="{FF2B5EF4-FFF2-40B4-BE49-F238E27FC236}">
                <a16:creationId xmlns:a16="http://schemas.microsoft.com/office/drawing/2014/main" id="{D096AF34-9A84-4C27-A0EA-21239C2AA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882A91-887E-4564-80AF-EE592B894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FFF6F-9A83-4AC7-B9A7-AA889A8894D6}" type="slidenum">
              <a:rPr lang="en-GB" smtClean="0"/>
              <a:t>‹#›</a:t>
            </a:fld>
            <a:endParaRPr lang="en-GB"/>
          </a:p>
        </p:txBody>
      </p:sp>
    </p:spTree>
    <p:extLst>
      <p:ext uri="{BB962C8B-B14F-4D97-AF65-F5344CB8AC3E}">
        <p14:creationId xmlns:p14="http://schemas.microsoft.com/office/powerpoint/2010/main" val="347254731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40683" cy="6894004"/>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7D473-A4D5-43C0-956A-9AFE83843017}" type="datetimeFigureOut">
              <a:rPr lang="en-GB" smtClean="0"/>
              <a:t>20/09/2023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5FB62-ABF0-4559-B6C9-9972ECDB8AFB}" type="slidenum">
              <a:rPr lang="en-GB" smtClean="0"/>
              <a:t>‹#›</a:t>
            </a:fld>
            <a:endParaRPr lang="en-GB"/>
          </a:p>
        </p:txBody>
      </p:sp>
    </p:spTree>
    <p:extLst>
      <p:ext uri="{BB962C8B-B14F-4D97-AF65-F5344CB8AC3E}">
        <p14:creationId xmlns:p14="http://schemas.microsoft.com/office/powerpoint/2010/main" val="231739210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7978895-BF8B-4FA9-94B9-B57DDDB265A2}" type="datetimeFigureOut">
              <a:rPr lang="en-US" smtClean="0"/>
              <a:pPr/>
              <a:t>9/20/2023</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9E84378-6254-4E9B-A681-39A5CA11CB65}"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191996899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hyperlink" Target="https://www.drfrostmaths.com/" TargetMode="External"/><Relationship Id="rId7"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46.xml"/><Relationship Id="rId6" Type="http://schemas.openxmlformats.org/officeDocument/2006/relationships/image" Target="../media/image69.png"/><Relationship Id="rId5" Type="http://schemas.openxmlformats.org/officeDocument/2006/relationships/hyperlink" Target="https://www.mathsgenie.co.uk/" TargetMode="External"/><Relationship Id="rId4" Type="http://schemas.openxmlformats.org/officeDocument/2006/relationships/hyperlink" Target="https://corbettmaths.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35.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7.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7.xml"/><Relationship Id="rId1" Type="http://schemas.openxmlformats.org/officeDocument/2006/relationships/tags" Target="../tags/tag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7.xml"/><Relationship Id="rId1" Type="http://schemas.openxmlformats.org/officeDocument/2006/relationships/tags" Target="../tags/tag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7.xml"/><Relationship Id="rId1" Type="http://schemas.openxmlformats.org/officeDocument/2006/relationships/tags" Target="../tags/tag4.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5.xml"/><Relationship Id="rId6" Type="http://schemas.openxmlformats.org/officeDocument/2006/relationships/image" Target="../media/image82.png"/><Relationship Id="rId5" Type="http://schemas.openxmlformats.org/officeDocument/2006/relationships/notesSlide" Target="../notesSlides/notesSlide77.xml"/><Relationship Id="rId4"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83" y="424798"/>
            <a:ext cx="622300" cy="4572000"/>
          </a:xfrm>
          <a:prstGeom prst="rect">
            <a:avLst/>
          </a:prstGeom>
        </p:spPr>
      </p:pic>
      <p:sp>
        <p:nvSpPr>
          <p:cNvPr id="7" name="Rectangle 6"/>
          <p:cNvSpPr/>
          <p:nvPr/>
        </p:nvSpPr>
        <p:spPr>
          <a:xfrm>
            <a:off x="2749663" y="4792533"/>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064703" y="5591851"/>
            <a:ext cx="7070902" cy="430887"/>
          </a:xfrm>
          <a:prstGeom prst="rect">
            <a:avLst/>
          </a:prstGeom>
          <a:noFill/>
        </p:spPr>
        <p:txBody>
          <a:bodyPr wrap="square" lIns="0" tIns="0" bIns="0" rtlCol="0">
            <a:spAutoFit/>
          </a:bodyPr>
          <a:lstStyle/>
          <a:p>
            <a:pPr algn="ctr" defTabSz="457200"/>
            <a:r>
              <a:rPr lang="en-US" sz="2800" b="1" dirty="0">
                <a:solidFill>
                  <a:prstClr val="white"/>
                </a:solidFill>
                <a:latin typeface="Palatino Linotype" panose="02040502050505030304" pitchFamily="18" charset="0"/>
                <a:cs typeface="Palatino"/>
              </a:rPr>
              <a:t>Year 11 Information Evening 2023-24</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0" y="288000"/>
            <a:ext cx="7560000" cy="4722245"/>
          </a:xfrm>
          <a:prstGeom prst="rect">
            <a:avLst/>
          </a:prstGeom>
        </p:spPr>
      </p:pic>
      <p:grpSp>
        <p:nvGrpSpPr>
          <p:cNvPr id="4" name="Group 3"/>
          <p:cNvGrpSpPr/>
          <p:nvPr/>
        </p:nvGrpSpPr>
        <p:grpSpPr>
          <a:xfrm>
            <a:off x="6417900" y="585376"/>
            <a:ext cx="3686399" cy="738664"/>
            <a:chOff x="2344141" y="1053559"/>
            <a:chExt cx="3686399" cy="339428"/>
          </a:xfrm>
        </p:grpSpPr>
        <p:sp>
          <p:nvSpPr>
            <p:cNvPr id="2" name="Rectangle 1"/>
            <p:cNvSpPr/>
            <p:nvPr/>
          </p:nvSpPr>
          <p:spPr>
            <a:xfrm>
              <a:off x="2526396" y="1114469"/>
              <a:ext cx="3504144" cy="169714"/>
            </a:xfrm>
            <a:prstGeom prst="rect">
              <a:avLst/>
            </a:prstGeom>
          </p:spPr>
          <p:txBody>
            <a:bodyPr wrap="square">
              <a:spAutoFit/>
            </a:bodyPr>
            <a:lstStyle/>
            <a:p>
              <a:pPr defTabSz="457200"/>
              <a:endParaRPr lang="en-GB"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2344141" y="1053559"/>
              <a:ext cx="184731" cy="339428"/>
            </a:xfrm>
            <a:prstGeom prst="rect">
              <a:avLst/>
            </a:prstGeom>
            <a:noFill/>
          </p:spPr>
          <p:txBody>
            <a:bodyPr wrap="none" rtlCol="0">
              <a:spAutoFit/>
            </a:bodyPr>
            <a:lstStyle/>
            <a:p>
              <a:pPr defTabSz="457200"/>
              <a:endParaRPr lang="en-GB" sz="4200" dirty="0">
                <a:solidFill>
                  <a:srgbClr val="9B9A9A"/>
                </a:solidFill>
                <a:latin typeface="Arial" panose="020B0604020202020204" pitchFamily="34" charset="0"/>
                <a:cs typeface="Arial" panose="020B0604020202020204" pitchFamily="34" charset="0"/>
              </a:endParaRPr>
            </a:p>
          </p:txBody>
        </p:sp>
      </p:grpSp>
      <p:sp>
        <p:nvSpPr>
          <p:cNvPr id="14" name="Rectangle 13">
            <a:extLst>
              <a:ext uri="{FF2B5EF4-FFF2-40B4-BE49-F238E27FC236}">
                <a16:creationId xmlns:a16="http://schemas.microsoft.com/office/drawing/2014/main" id="{52CBEA53-2842-4E70-9F4E-2C7AA53D2B21}"/>
              </a:ext>
            </a:extLst>
          </p:cNvPr>
          <p:cNvSpPr/>
          <p:nvPr/>
        </p:nvSpPr>
        <p:spPr>
          <a:xfrm>
            <a:off x="6672968" y="653236"/>
            <a:ext cx="3504144" cy="3139323"/>
          </a:xfrm>
          <a:prstGeom prst="rect">
            <a:avLst/>
          </a:prstGeom>
        </p:spPr>
        <p:txBody>
          <a:bodyPr wrap="square">
            <a:spAutoFit/>
          </a:bodyPr>
          <a:lstStyle/>
          <a:p>
            <a:r>
              <a:rPr lang="en-US"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dirty="0">
                <a:solidFill>
                  <a:srgbClr val="FFFFFF"/>
                </a:solidFill>
                <a:latin typeface="Arial" panose="020B0604020202020204" pitchFamily="34" charset="0"/>
                <a:cs typeface="Arial" panose="020B0604020202020204" pitchFamily="34" charset="0"/>
              </a:rPr>
              <a:t>whole world wonder.</a:t>
            </a:r>
          </a:p>
          <a:p>
            <a:endParaRPr lang="en-GB" dirty="0">
              <a:solidFill>
                <a:srgbClr val="FFFFFF"/>
              </a:solidFill>
              <a:latin typeface="Arial" panose="020B0604020202020204" pitchFamily="34" charset="0"/>
              <a:cs typeface="Arial" panose="020B0604020202020204" pitchFamily="34" charset="0"/>
            </a:endParaRPr>
          </a:p>
          <a:p>
            <a:r>
              <a:rPr lang="en-US" b="1" dirty="0">
                <a:solidFill>
                  <a:srgbClr val="9B9A9A"/>
                </a:solidFill>
                <a:latin typeface="Palatino Linotype" panose="02040502050505030304" pitchFamily="18" charset="0"/>
                <a:cs typeface="Arial" panose="020B0604020202020204" pitchFamily="34" charset="0"/>
              </a:rPr>
              <a:t>Michelangelo, describing himself as a young</a:t>
            </a:r>
          </a:p>
          <a:p>
            <a:r>
              <a:rPr lang="en-GB" b="1" dirty="0">
                <a:solidFill>
                  <a:srgbClr val="9B9A9A"/>
                </a:solidFill>
                <a:latin typeface="Palatino Linotype" panose="02040502050505030304" pitchFamily="18" charset="0"/>
                <a:cs typeface="Arial" panose="020B0604020202020204" pitchFamily="34" charset="0"/>
              </a:rPr>
              <a:t>art student in 1490AD</a:t>
            </a:r>
            <a:endParaRPr lang="en-GB" dirty="0">
              <a:solidFill>
                <a:srgbClr val="9B9A9A"/>
              </a:solidFill>
              <a:latin typeface="Palatino Linotype" panose="0204050205050503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F5CFF540-6BCE-47BF-B326-E1F70FE59D6C}"/>
              </a:ext>
            </a:extLst>
          </p:cNvPr>
          <p:cNvPicPr>
            <a:picLocks noChangeAspect="1"/>
          </p:cNvPicPr>
          <p:nvPr/>
        </p:nvPicPr>
        <p:blipFill>
          <a:blip r:embed="rId5"/>
          <a:stretch>
            <a:fillRect/>
          </a:stretch>
        </p:blipFill>
        <p:spPr>
          <a:xfrm>
            <a:off x="3064703" y="839210"/>
            <a:ext cx="3790136" cy="3735991"/>
          </a:xfrm>
          <a:prstGeom prst="rect">
            <a:avLst/>
          </a:prstGeom>
        </p:spPr>
      </p:pic>
    </p:spTree>
    <p:extLst>
      <p:ext uri="{BB962C8B-B14F-4D97-AF65-F5344CB8AC3E}">
        <p14:creationId xmlns:p14="http://schemas.microsoft.com/office/powerpoint/2010/main" val="2949133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64CD-0B3F-434E-8CE8-12CD0B2EB972}"/>
              </a:ext>
            </a:extLst>
          </p:cNvPr>
          <p:cNvSpPr>
            <a:spLocks noGrp="1"/>
          </p:cNvSpPr>
          <p:nvPr>
            <p:ph type="title"/>
          </p:nvPr>
        </p:nvSpPr>
        <p:spPr/>
        <p:txBody>
          <a:bodyPr>
            <a:normAutofit/>
          </a:bodyPr>
          <a:lstStyle/>
          <a:p>
            <a:r>
              <a:rPr lang="en-GB" sz="6000" dirty="0">
                <a:latin typeface="Modern Love" panose="04090805081005020601" pitchFamily="82" charset="0"/>
              </a:rPr>
              <a:t>Retrieval Practice</a:t>
            </a:r>
          </a:p>
        </p:txBody>
      </p:sp>
      <p:pic>
        <p:nvPicPr>
          <p:cNvPr id="5" name="Picture 4">
            <a:extLst>
              <a:ext uri="{FF2B5EF4-FFF2-40B4-BE49-F238E27FC236}">
                <a16:creationId xmlns:a16="http://schemas.microsoft.com/office/drawing/2014/main" id="{A131D4F9-0F3E-4B26-A9F1-A72772D7F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58" y="4220735"/>
            <a:ext cx="3371291" cy="2371905"/>
          </a:xfrm>
          <a:prstGeom prst="rect">
            <a:avLst/>
          </a:prstGeom>
          <a:ln>
            <a:noFill/>
          </a:ln>
          <a:effectLst>
            <a:outerShdw blurRad="292100" dist="139700" dir="2700000" algn="tl" rotWithShape="0">
              <a:srgbClr val="333333">
                <a:alpha val="65000"/>
              </a:srgbClr>
            </a:outerShdw>
          </a:effectLst>
        </p:spPr>
      </p:pic>
      <p:pic>
        <p:nvPicPr>
          <p:cNvPr id="7" name="Picture 6" descr="Text&#10;&#10;Description automatically generated">
            <a:extLst>
              <a:ext uri="{FF2B5EF4-FFF2-40B4-BE49-F238E27FC236}">
                <a16:creationId xmlns:a16="http://schemas.microsoft.com/office/drawing/2014/main" id="{9E4E817B-5426-49D1-8642-C598FAA6EFFB}"/>
              </a:ext>
            </a:extLst>
          </p:cNvPr>
          <p:cNvPicPr>
            <a:picLocks noChangeAspect="1"/>
          </p:cNvPicPr>
          <p:nvPr/>
        </p:nvPicPr>
        <p:blipFill>
          <a:blip r:embed="rId4"/>
          <a:stretch>
            <a:fillRect/>
          </a:stretch>
        </p:blipFill>
        <p:spPr>
          <a:xfrm>
            <a:off x="2050212" y="1890417"/>
            <a:ext cx="8091576" cy="2371906"/>
          </a:xfrm>
          <a:prstGeom prst="rect">
            <a:avLst/>
          </a:prstGeom>
        </p:spPr>
      </p:pic>
      <p:sp>
        <p:nvSpPr>
          <p:cNvPr id="8" name="TextBox 7">
            <a:extLst>
              <a:ext uri="{FF2B5EF4-FFF2-40B4-BE49-F238E27FC236}">
                <a16:creationId xmlns:a16="http://schemas.microsoft.com/office/drawing/2014/main" id="{D9001460-4590-49EB-AE05-4E275698C1F8}"/>
              </a:ext>
            </a:extLst>
          </p:cNvPr>
          <p:cNvSpPr txBox="1"/>
          <p:nvPr/>
        </p:nvSpPr>
        <p:spPr>
          <a:xfrm>
            <a:off x="4095857" y="4540335"/>
            <a:ext cx="40002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Pulling the information from your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long-term memory</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back into your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working memory.</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29DD3C5-BFAD-4BC7-93EA-93848FE0C959}"/>
              </a:ext>
            </a:extLst>
          </p:cNvPr>
          <p:cNvPicPr>
            <a:picLocks noChangeAspect="1"/>
          </p:cNvPicPr>
          <p:nvPr/>
        </p:nvPicPr>
        <p:blipFill>
          <a:blip r:embed="rId5"/>
          <a:stretch>
            <a:fillRect/>
          </a:stretch>
        </p:blipFill>
        <p:spPr>
          <a:xfrm>
            <a:off x="10245211" y="4645851"/>
            <a:ext cx="1946789" cy="1946789"/>
          </a:xfrm>
          <a:prstGeom prst="rect">
            <a:avLst/>
          </a:prstGeom>
        </p:spPr>
      </p:pic>
      <p:pic>
        <p:nvPicPr>
          <p:cNvPr id="4" name="Picture 3">
            <a:extLst>
              <a:ext uri="{FF2B5EF4-FFF2-40B4-BE49-F238E27FC236}">
                <a16:creationId xmlns:a16="http://schemas.microsoft.com/office/drawing/2014/main" id="{6F8EF2C0-2F08-4810-A8F1-22EDA0DB8BB5}"/>
              </a:ext>
            </a:extLst>
          </p:cNvPr>
          <p:cNvPicPr>
            <a:picLocks noChangeAspect="1"/>
          </p:cNvPicPr>
          <p:nvPr/>
        </p:nvPicPr>
        <p:blipFill>
          <a:blip r:embed="rId6"/>
          <a:stretch>
            <a:fillRect/>
          </a:stretch>
        </p:blipFill>
        <p:spPr>
          <a:xfrm>
            <a:off x="8278602" y="4645851"/>
            <a:ext cx="1966609" cy="1951124"/>
          </a:xfrm>
          <a:prstGeom prst="rect">
            <a:avLst/>
          </a:prstGeom>
        </p:spPr>
      </p:pic>
    </p:spTree>
    <p:extLst>
      <p:ext uri="{BB962C8B-B14F-4D97-AF65-F5344CB8AC3E}">
        <p14:creationId xmlns:p14="http://schemas.microsoft.com/office/powerpoint/2010/main" val="58194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001" y="5263980"/>
            <a:ext cx="4448097" cy="1015663"/>
          </a:xfrm>
          <a:prstGeom prst="rect">
            <a:avLst/>
          </a:prstGeom>
          <a:noFill/>
        </p:spPr>
        <p:txBody>
          <a:bodyPr wrap="square" lIns="0" tIns="0" bIns="0" rtlCol="0">
            <a:spAutoFit/>
          </a:bodyPr>
          <a:lstStyle/>
          <a:p>
            <a:pPr defTabSz="457200"/>
            <a:r>
              <a:rPr lang="en-US" sz="2200" dirty="0">
                <a:solidFill>
                  <a:prstClr val="white"/>
                </a:solidFill>
                <a:latin typeface="Palatino Linotype" panose="02040502050505030304" pitchFamily="18" charset="0"/>
                <a:cs typeface="Palatino"/>
              </a:rPr>
              <a:t>Year 11 Information Evening Highcliffe Sixth Form </a:t>
            </a:r>
          </a:p>
          <a:p>
            <a:pPr defTabSz="457200"/>
            <a:r>
              <a:rPr lang="en-US" sz="2200" dirty="0">
                <a:solidFill>
                  <a:prstClr val="white"/>
                </a:solidFill>
                <a:latin typeface="Palatino Linotype" panose="02040502050505030304" pitchFamily="18" charset="0"/>
                <a:cs typeface="Palatino"/>
              </a:rPr>
              <a:t>Miss Swan</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659185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AD33E6-F80E-490B-B73B-4FF4D62C1D61}"/>
              </a:ext>
            </a:extLst>
          </p:cNvPr>
          <p:cNvPicPr>
            <a:picLocks noGrp="1" noChangeAspect="1"/>
          </p:cNvPicPr>
          <p:nvPr>
            <p:ph idx="1"/>
          </p:nvPr>
        </p:nvPicPr>
        <p:blipFill>
          <a:blip r:embed="rId3"/>
          <a:stretch>
            <a:fillRect/>
          </a:stretch>
        </p:blipFill>
        <p:spPr>
          <a:xfrm>
            <a:off x="1382671" y="94320"/>
            <a:ext cx="9426659" cy="6669360"/>
          </a:xfrm>
          <a:prstGeom prst="rect">
            <a:avLst/>
          </a:prstGeom>
        </p:spPr>
      </p:pic>
    </p:spTree>
    <p:extLst>
      <p:ext uri="{BB962C8B-B14F-4D97-AF65-F5344CB8AC3E}">
        <p14:creationId xmlns:p14="http://schemas.microsoft.com/office/powerpoint/2010/main" val="182131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06483" y="815370"/>
            <a:ext cx="10441160" cy="1828800"/>
          </a:xfrm>
          <a:noFill/>
          <a:ln>
            <a:solidFill>
              <a:schemeClr val="tx1"/>
            </a:solidFill>
          </a:ln>
        </p:spPr>
        <p:txBody>
          <a:bodyPr/>
          <a:lstStyle/>
          <a:p>
            <a:r>
              <a:rPr lang="en-GB" dirty="0">
                <a:solidFill>
                  <a:srgbClr val="7030A0"/>
                </a:solidFill>
              </a:rPr>
              <a:t>Supporting your Career pathway</a:t>
            </a:r>
          </a:p>
        </p:txBody>
      </p:sp>
      <p:sp>
        <p:nvSpPr>
          <p:cNvPr id="5" name="Subtitle 4"/>
          <p:cNvSpPr>
            <a:spLocks noGrp="1"/>
          </p:cNvSpPr>
          <p:nvPr>
            <p:ph type="subTitle" idx="1"/>
          </p:nvPr>
        </p:nvSpPr>
        <p:spPr>
          <a:xfrm>
            <a:off x="1991544" y="3740566"/>
            <a:ext cx="7854696" cy="1752600"/>
          </a:xfrm>
        </p:spPr>
        <p:txBody>
          <a:bodyPr/>
          <a:lstStyle/>
          <a:p>
            <a:r>
              <a:rPr lang="en-GB" dirty="0"/>
              <a:t>UPCOMING EVENTS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3" y="418761"/>
            <a:ext cx="6088621" cy="1515075"/>
          </a:xfrm>
          <a:prstGeom prst="rect">
            <a:avLst/>
          </a:prstGeom>
        </p:spPr>
      </p:pic>
      <p:sp>
        <p:nvSpPr>
          <p:cNvPr id="2" name="TextBox 1">
            <a:extLst>
              <a:ext uri="{FF2B5EF4-FFF2-40B4-BE49-F238E27FC236}">
                <a16:creationId xmlns:a16="http://schemas.microsoft.com/office/drawing/2014/main" id="{EDF971AE-4D79-4228-AB4B-78E9E46498DC}"/>
              </a:ext>
            </a:extLst>
          </p:cNvPr>
          <p:cNvSpPr txBox="1"/>
          <p:nvPr/>
        </p:nvSpPr>
        <p:spPr>
          <a:xfrm>
            <a:off x="479376" y="3922853"/>
            <a:ext cx="2373351" cy="1200329"/>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TUTOR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CURRICULUM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SEMINARS </a:t>
            </a:r>
          </a:p>
        </p:txBody>
      </p:sp>
      <p:sp>
        <p:nvSpPr>
          <p:cNvPr id="6" name="TextBox 5">
            <a:extLst>
              <a:ext uri="{FF2B5EF4-FFF2-40B4-BE49-F238E27FC236}">
                <a16:creationId xmlns:a16="http://schemas.microsoft.com/office/drawing/2014/main" id="{A48826CD-87E6-4D8D-97C7-687DED85EF4C}"/>
              </a:ext>
            </a:extLst>
          </p:cNvPr>
          <p:cNvSpPr txBox="1"/>
          <p:nvPr/>
        </p:nvSpPr>
        <p:spPr>
          <a:xfrm>
            <a:off x="3607107" y="3964417"/>
            <a:ext cx="2373351" cy="1200329"/>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SIXTH FORM OPEN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EVENING </a:t>
            </a:r>
          </a:p>
        </p:txBody>
      </p:sp>
      <p:sp>
        <p:nvSpPr>
          <p:cNvPr id="8" name="TextBox 7">
            <a:extLst>
              <a:ext uri="{FF2B5EF4-FFF2-40B4-BE49-F238E27FC236}">
                <a16:creationId xmlns:a16="http://schemas.microsoft.com/office/drawing/2014/main" id="{FBD683A3-1AFD-49EC-911B-9F68368DB25A}"/>
              </a:ext>
            </a:extLst>
          </p:cNvPr>
          <p:cNvSpPr txBox="1"/>
          <p:nvPr/>
        </p:nvSpPr>
        <p:spPr>
          <a:xfrm>
            <a:off x="6528048" y="3964417"/>
            <a:ext cx="2373351" cy="156966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SIXTH FORM STUDENT OPEN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DAY</a:t>
            </a:r>
          </a:p>
        </p:txBody>
      </p:sp>
      <p:sp>
        <p:nvSpPr>
          <p:cNvPr id="9" name="TextBox 8">
            <a:extLst>
              <a:ext uri="{FF2B5EF4-FFF2-40B4-BE49-F238E27FC236}">
                <a16:creationId xmlns:a16="http://schemas.microsoft.com/office/drawing/2014/main" id="{C7B3D573-F725-4A2D-898E-81E50F562516}"/>
              </a:ext>
            </a:extLst>
          </p:cNvPr>
          <p:cNvSpPr txBox="1"/>
          <p:nvPr/>
        </p:nvSpPr>
        <p:spPr>
          <a:xfrm>
            <a:off x="9455566" y="3964417"/>
            <a:ext cx="2373351" cy="1200329"/>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PROGRESSION GUIDANCE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nstantia"/>
                <a:ea typeface="+mn-ea"/>
                <a:cs typeface="+mn-cs"/>
              </a:rPr>
              <a:t>MEETINGS  </a:t>
            </a:r>
          </a:p>
        </p:txBody>
      </p:sp>
      <p:sp>
        <p:nvSpPr>
          <p:cNvPr id="3" name="Arrow: Right 2">
            <a:extLst>
              <a:ext uri="{FF2B5EF4-FFF2-40B4-BE49-F238E27FC236}">
                <a16:creationId xmlns:a16="http://schemas.microsoft.com/office/drawing/2014/main" id="{4F1A642E-E6B8-4DA2-BE5C-045283386BAF}"/>
              </a:ext>
            </a:extLst>
          </p:cNvPr>
          <p:cNvSpPr/>
          <p:nvPr/>
        </p:nvSpPr>
        <p:spPr>
          <a:xfrm rot="5400000">
            <a:off x="1413124" y="2811917"/>
            <a:ext cx="830998" cy="970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0" name="Arrow: Right 9">
            <a:extLst>
              <a:ext uri="{FF2B5EF4-FFF2-40B4-BE49-F238E27FC236}">
                <a16:creationId xmlns:a16="http://schemas.microsoft.com/office/drawing/2014/main" id="{7B5EE39F-85F3-4486-946B-D6B4A9F157FE}"/>
              </a:ext>
            </a:extLst>
          </p:cNvPr>
          <p:cNvSpPr/>
          <p:nvPr/>
        </p:nvSpPr>
        <p:spPr>
          <a:xfrm rot="5400000">
            <a:off x="4316716" y="2842586"/>
            <a:ext cx="830998" cy="970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1" name="Arrow: Right 10">
            <a:extLst>
              <a:ext uri="{FF2B5EF4-FFF2-40B4-BE49-F238E27FC236}">
                <a16:creationId xmlns:a16="http://schemas.microsoft.com/office/drawing/2014/main" id="{E6608E91-2732-41CE-B7C4-6201B731C9C4}"/>
              </a:ext>
            </a:extLst>
          </p:cNvPr>
          <p:cNvSpPr/>
          <p:nvPr/>
        </p:nvSpPr>
        <p:spPr>
          <a:xfrm rot="5400000">
            <a:off x="7197959" y="2825918"/>
            <a:ext cx="830998" cy="970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Arrow: Right 11">
            <a:extLst>
              <a:ext uri="{FF2B5EF4-FFF2-40B4-BE49-F238E27FC236}">
                <a16:creationId xmlns:a16="http://schemas.microsoft.com/office/drawing/2014/main" id="{15C17BD1-2C0F-4C23-AD75-28FB9F9A2D8F}"/>
              </a:ext>
            </a:extLst>
          </p:cNvPr>
          <p:cNvSpPr/>
          <p:nvPr/>
        </p:nvSpPr>
        <p:spPr>
          <a:xfrm rot="5400000">
            <a:off x="10031568" y="2811918"/>
            <a:ext cx="830998" cy="970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3" name="TextBox 12">
            <a:extLst>
              <a:ext uri="{FF2B5EF4-FFF2-40B4-BE49-F238E27FC236}">
                <a16:creationId xmlns:a16="http://schemas.microsoft.com/office/drawing/2014/main" id="{B1B19907-903C-4BFC-B7F5-159CEAEF9779}"/>
              </a:ext>
            </a:extLst>
          </p:cNvPr>
          <p:cNvSpPr txBox="1"/>
          <p:nvPr/>
        </p:nvSpPr>
        <p:spPr>
          <a:xfrm>
            <a:off x="479376" y="5493166"/>
            <a:ext cx="23733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21st 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 6</a:t>
            </a:r>
            <a:r>
              <a:rPr lang="en-GB" sz="2000" baseline="30000" dirty="0" err="1">
                <a:solidFill>
                  <a:srgbClr val="FF0000"/>
                </a:solidFill>
                <a:latin typeface="Constantia"/>
              </a:rPr>
              <a:t>th</a:t>
            </a:r>
            <a:r>
              <a:rPr lang="en-GB" sz="2000" baseline="30000" dirty="0">
                <a:solidFill>
                  <a:srgbClr val="FF0000"/>
                </a:solidFill>
                <a:latin typeface="Constantia"/>
              </a:rPr>
              <a:t> </a:t>
            </a:r>
            <a:r>
              <a:rPr kumimoji="0" lang="en-GB" sz="2000" b="0" i="0" u="none" strike="noStrike" kern="1200" cap="none" spc="0" normalizeH="0" baseline="0" noProof="0" dirty="0">
                <a:ln>
                  <a:noFill/>
                </a:ln>
                <a:solidFill>
                  <a:srgbClr val="FF0000"/>
                </a:solidFill>
                <a:effectLst/>
                <a:uLnTx/>
                <a:uFillTx/>
                <a:latin typeface="Constantia"/>
                <a:ea typeface="+mn-ea"/>
                <a:cs typeface="+mn-cs"/>
              </a:rPr>
              <a:t>OCTOBER</a:t>
            </a:r>
          </a:p>
        </p:txBody>
      </p:sp>
      <p:sp>
        <p:nvSpPr>
          <p:cNvPr id="14" name="TextBox 13">
            <a:extLst>
              <a:ext uri="{FF2B5EF4-FFF2-40B4-BE49-F238E27FC236}">
                <a16:creationId xmlns:a16="http://schemas.microsoft.com/office/drawing/2014/main" id="{728C001E-243A-461D-A063-2C85B1FECEC5}"/>
              </a:ext>
            </a:extLst>
          </p:cNvPr>
          <p:cNvSpPr txBox="1"/>
          <p:nvPr/>
        </p:nvSpPr>
        <p:spPr>
          <a:xfrm>
            <a:off x="3607107" y="5507164"/>
            <a:ext cx="23733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TUESDAY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30000" noProof="0" dirty="0">
                <a:ln>
                  <a:noFill/>
                </a:ln>
                <a:solidFill>
                  <a:srgbClr val="FF0000"/>
                </a:solidFill>
                <a:effectLst/>
                <a:uLnTx/>
                <a:uFillTx/>
                <a:latin typeface="Constantia"/>
                <a:ea typeface="+mn-ea"/>
                <a:cs typeface="+mn-cs"/>
              </a:rPr>
              <a:t>3rd</a:t>
            </a:r>
            <a:r>
              <a:rPr kumimoji="0" lang="en-GB" sz="2000" b="0" i="0" u="none" strike="noStrike" kern="1200" cap="none" spc="0" normalizeH="0" baseline="0" noProof="0" dirty="0">
                <a:ln>
                  <a:noFill/>
                </a:ln>
                <a:solidFill>
                  <a:srgbClr val="FF0000"/>
                </a:solidFill>
                <a:effectLst/>
                <a:uLnTx/>
                <a:uFillTx/>
                <a:latin typeface="Constantia"/>
                <a:ea typeface="+mn-ea"/>
                <a:cs typeface="+mn-cs"/>
              </a:rPr>
              <a:t> OCTOBER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5:30PM – 8PM</a:t>
            </a:r>
          </a:p>
        </p:txBody>
      </p:sp>
      <p:sp>
        <p:nvSpPr>
          <p:cNvPr id="15" name="TextBox 14">
            <a:extLst>
              <a:ext uri="{FF2B5EF4-FFF2-40B4-BE49-F238E27FC236}">
                <a16:creationId xmlns:a16="http://schemas.microsoft.com/office/drawing/2014/main" id="{23F49622-B69C-47F8-B004-A12D3C7DEB42}"/>
              </a:ext>
            </a:extLst>
          </p:cNvPr>
          <p:cNvSpPr txBox="1"/>
          <p:nvPr/>
        </p:nvSpPr>
        <p:spPr>
          <a:xfrm>
            <a:off x="6528048" y="5534798"/>
            <a:ext cx="23733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FRIDAY 10</a:t>
            </a:r>
            <a:r>
              <a:rPr lang="en-GB" sz="2000" baseline="30000" dirty="0" err="1">
                <a:solidFill>
                  <a:srgbClr val="FF0000"/>
                </a:solidFill>
                <a:latin typeface="Constantia"/>
              </a:rPr>
              <a:t>th</a:t>
            </a:r>
            <a:r>
              <a:rPr lang="en-GB" sz="2000" baseline="30000" dirty="0">
                <a:solidFill>
                  <a:srgbClr val="FF0000"/>
                </a:solidFill>
                <a:latin typeface="Constantia"/>
              </a:rPr>
              <a:t> </a:t>
            </a:r>
            <a:r>
              <a:rPr kumimoji="0" lang="en-GB" sz="2000" b="0" i="0" u="none" strike="noStrike" kern="1200" cap="none" spc="0" normalizeH="0" baseline="0" noProof="0" dirty="0">
                <a:ln>
                  <a:noFill/>
                </a:ln>
                <a:solidFill>
                  <a:srgbClr val="FF0000"/>
                </a:solidFill>
                <a:effectLst/>
                <a:uLnTx/>
                <a:uFillTx/>
                <a:latin typeface="Constantia"/>
                <a:ea typeface="+mn-ea"/>
                <a:cs typeface="+mn-cs"/>
              </a:rPr>
              <a:t> NOVEMBER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8:35AM – 3PM</a:t>
            </a:r>
          </a:p>
        </p:txBody>
      </p:sp>
      <p:sp>
        <p:nvSpPr>
          <p:cNvPr id="16" name="TextBox 15">
            <a:extLst>
              <a:ext uri="{FF2B5EF4-FFF2-40B4-BE49-F238E27FC236}">
                <a16:creationId xmlns:a16="http://schemas.microsoft.com/office/drawing/2014/main" id="{39D51BC7-F18C-43BB-8858-4EA9978E01C5}"/>
              </a:ext>
            </a:extLst>
          </p:cNvPr>
          <p:cNvSpPr txBox="1"/>
          <p:nvPr/>
        </p:nvSpPr>
        <p:spPr>
          <a:xfrm>
            <a:off x="9455566" y="5457008"/>
            <a:ext cx="23733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JANUARY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nstantia"/>
                <a:ea typeface="+mn-ea"/>
                <a:cs typeface="+mn-cs"/>
              </a:rPr>
              <a:t>FEBRUARY 2024</a:t>
            </a:r>
          </a:p>
        </p:txBody>
      </p:sp>
    </p:spTree>
    <p:extLst>
      <p:ext uri="{BB962C8B-B14F-4D97-AF65-F5344CB8AC3E}">
        <p14:creationId xmlns:p14="http://schemas.microsoft.com/office/powerpoint/2010/main" val="2061597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1B66-EC39-4A43-A07D-C58C383AECD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8BAFDA3-EF87-4563-A607-4358804791D1}"/>
              </a:ext>
            </a:extLst>
          </p:cNvPr>
          <p:cNvSpPr>
            <a:spLocks noGrp="1"/>
          </p:cNvSpPr>
          <p:nvPr>
            <p:ph idx="1"/>
          </p:nvPr>
        </p:nvSpPr>
        <p:spPr/>
        <p:txBody>
          <a:bodyPr/>
          <a:lstStyle/>
          <a:p>
            <a:endParaRPr lang="en-GB"/>
          </a:p>
        </p:txBody>
      </p:sp>
      <p:pic>
        <p:nvPicPr>
          <p:cNvPr id="1026" name="x_Picture 1">
            <a:extLst>
              <a:ext uri="{FF2B5EF4-FFF2-40B4-BE49-F238E27FC236}">
                <a16:creationId xmlns:a16="http://schemas.microsoft.com/office/drawing/2014/main" id="{A83FECF6-9ADB-4A64-8CD1-58E34831E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4763"/>
            <a:ext cx="12688826"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79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4664"/>
            <a:ext cx="8229600" cy="1143000"/>
          </a:xfrm>
        </p:spPr>
        <p:txBody>
          <a:bodyPr/>
          <a:lstStyle/>
          <a:p>
            <a:r>
              <a:rPr lang="en-GB" dirty="0">
                <a:solidFill>
                  <a:srgbClr val="FF0000"/>
                </a:solidFill>
              </a:rPr>
              <a:t>Do your research…</a:t>
            </a:r>
          </a:p>
        </p:txBody>
      </p:sp>
      <p:sp>
        <p:nvSpPr>
          <p:cNvPr id="7" name="Content Placeholder 6"/>
          <p:cNvSpPr>
            <a:spLocks noGrp="1"/>
          </p:cNvSpPr>
          <p:nvPr>
            <p:ph idx="1"/>
          </p:nvPr>
        </p:nvSpPr>
        <p:spPr>
          <a:xfrm>
            <a:off x="1981200" y="1772816"/>
            <a:ext cx="8229600" cy="4389120"/>
          </a:xfrm>
        </p:spPr>
        <p:txBody>
          <a:bodyPr/>
          <a:lstStyle/>
          <a:p>
            <a:r>
              <a:rPr lang="en-GB" dirty="0"/>
              <a:t>What subjects do I enjoy? </a:t>
            </a:r>
          </a:p>
          <a:p>
            <a:r>
              <a:rPr lang="en-GB" dirty="0"/>
              <a:t>How is the course structured? Exam V Coursework?</a:t>
            </a:r>
          </a:p>
          <a:p>
            <a:r>
              <a:rPr lang="en-GB" dirty="0"/>
              <a:t>What type of learning is required? Essays? Practical? Factual? What may be the challenges the course will present to me? </a:t>
            </a:r>
          </a:p>
          <a:p>
            <a:r>
              <a:rPr lang="en-GB" dirty="0"/>
              <a:t>Which subjects and topics am I strongest at? </a:t>
            </a:r>
          </a:p>
          <a:p>
            <a:endParaRPr lang="en-GB" dirty="0"/>
          </a:p>
          <a:p>
            <a:r>
              <a:rPr lang="en-GB" dirty="0"/>
              <a:t>What do I need for my chosen career pathway?  </a:t>
            </a:r>
          </a:p>
          <a:p>
            <a:pPr marL="0" indent="0">
              <a:buNone/>
            </a:pPr>
            <a:endParaRPr lang="en-GB" dirty="0"/>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8840" y="976164"/>
            <a:ext cx="401960" cy="236228"/>
          </a:xfrm>
          <a:prstGeom prst="rect">
            <a:avLst/>
          </a:prstGeom>
        </p:spPr>
      </p:pic>
    </p:spTree>
    <p:extLst>
      <p:ext uri="{BB962C8B-B14F-4D97-AF65-F5344CB8AC3E}">
        <p14:creationId xmlns:p14="http://schemas.microsoft.com/office/powerpoint/2010/main" val="1525335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3986-003C-4086-A940-0397E0035D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3E7A18D-6B5E-4AB6-BBA6-67211B0654D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5A08BC19-865D-4F67-9964-B2A9D9FBE66D}"/>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A40A730F-8F0D-47E4-968A-41411F299069}"/>
              </a:ext>
            </a:extLst>
          </p:cNvPr>
          <p:cNvPicPr>
            <a:picLocks noChangeAspect="1"/>
          </p:cNvPicPr>
          <p:nvPr/>
        </p:nvPicPr>
        <p:blipFill>
          <a:blip r:embed="rId3"/>
          <a:stretch>
            <a:fillRect/>
          </a:stretch>
        </p:blipFill>
        <p:spPr>
          <a:xfrm>
            <a:off x="324678" y="43009"/>
            <a:ext cx="11745844" cy="6771981"/>
          </a:xfrm>
          <a:prstGeom prst="rect">
            <a:avLst/>
          </a:prstGeom>
        </p:spPr>
      </p:pic>
    </p:spTree>
    <p:extLst>
      <p:ext uri="{BB962C8B-B14F-4D97-AF65-F5344CB8AC3E}">
        <p14:creationId xmlns:p14="http://schemas.microsoft.com/office/powerpoint/2010/main" val="4212479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5032169"/>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308" y="5331748"/>
            <a:ext cx="7560000" cy="1231106"/>
          </a:xfrm>
          <a:prstGeom prst="rect">
            <a:avLst/>
          </a:prstGeom>
          <a:noFill/>
        </p:spPr>
        <p:txBody>
          <a:bodyPr wrap="square" lIns="0" tIns="0" bIns="0" rtlCol="0">
            <a:spAutoFit/>
          </a:bodyPr>
          <a:lstStyle/>
          <a:p>
            <a:pPr defTabSz="457200"/>
            <a:r>
              <a:rPr lang="en-US" sz="2000" dirty="0">
                <a:solidFill>
                  <a:prstClr val="white"/>
                </a:solidFill>
                <a:latin typeface="Palatino Linotype" panose="02040502050505030304" pitchFamily="18" charset="0"/>
                <a:cs typeface="Palatino"/>
              </a:rPr>
              <a:t>Year 11 Information Evening </a:t>
            </a:r>
          </a:p>
          <a:p>
            <a:pPr defTabSz="457200"/>
            <a:r>
              <a:rPr lang="en-US" sz="2000" dirty="0">
                <a:solidFill>
                  <a:prstClr val="white"/>
                </a:solidFill>
                <a:latin typeface="Palatino Linotype" panose="02040502050505030304" pitchFamily="18" charset="0"/>
                <a:cs typeface="Palatino"/>
              </a:rPr>
              <a:t>Hannah </a:t>
            </a:r>
            <a:r>
              <a:rPr lang="en-US" sz="2000" dirty="0" err="1">
                <a:solidFill>
                  <a:prstClr val="white"/>
                </a:solidFill>
                <a:latin typeface="Palatino Linotype" panose="02040502050505030304" pitchFamily="18" charset="0"/>
                <a:cs typeface="Palatino"/>
              </a:rPr>
              <a:t>Stedmon</a:t>
            </a:r>
            <a:r>
              <a:rPr lang="en-US" sz="2000" dirty="0">
                <a:solidFill>
                  <a:prstClr val="white"/>
                </a:solidFill>
                <a:latin typeface="Palatino Linotype" panose="02040502050505030304" pitchFamily="18" charset="0"/>
                <a:cs typeface="Palatino"/>
              </a:rPr>
              <a:t> – Senior Leadership Team</a:t>
            </a:r>
          </a:p>
          <a:p>
            <a:pPr defTabSz="457200"/>
            <a:r>
              <a:rPr lang="en-US" sz="2000" dirty="0">
                <a:solidFill>
                  <a:prstClr val="white"/>
                </a:solidFill>
                <a:latin typeface="Palatino Linotype" panose="02040502050505030304" pitchFamily="18" charset="0"/>
                <a:cs typeface="Palatino"/>
              </a:rPr>
              <a:t>KS4 Requirements for success, Unit Summaries and Learning Journeys </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0" y="361866"/>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80646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A9D8-6B53-47A3-8492-73F213F3CDA5}"/>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6A9CE58B-4648-465B-80F0-E50034D7BC15}"/>
              </a:ext>
            </a:extLst>
          </p:cNvPr>
          <p:cNvPicPr>
            <a:picLocks noChangeAspect="1"/>
          </p:cNvPicPr>
          <p:nvPr/>
        </p:nvPicPr>
        <p:blipFill>
          <a:blip r:embed="rId3"/>
          <a:stretch>
            <a:fillRect/>
          </a:stretch>
        </p:blipFill>
        <p:spPr>
          <a:xfrm>
            <a:off x="367098" y="450325"/>
            <a:ext cx="4218530" cy="5957350"/>
          </a:xfrm>
          <a:prstGeom prst="rect">
            <a:avLst/>
          </a:prstGeom>
          <a:ln>
            <a:solidFill>
              <a:schemeClr val="tx1"/>
            </a:solidFill>
          </a:ln>
        </p:spPr>
      </p:pic>
      <p:pic>
        <p:nvPicPr>
          <p:cNvPr id="6" name="Picture 5">
            <a:extLst>
              <a:ext uri="{FF2B5EF4-FFF2-40B4-BE49-F238E27FC236}">
                <a16:creationId xmlns:a16="http://schemas.microsoft.com/office/drawing/2014/main" id="{5054121C-AED0-4D3C-8327-508E9D9B211C}"/>
              </a:ext>
            </a:extLst>
          </p:cNvPr>
          <p:cNvPicPr>
            <a:picLocks noChangeAspect="1"/>
          </p:cNvPicPr>
          <p:nvPr/>
        </p:nvPicPr>
        <p:blipFill>
          <a:blip r:embed="rId4"/>
          <a:stretch>
            <a:fillRect/>
          </a:stretch>
        </p:blipFill>
        <p:spPr>
          <a:xfrm>
            <a:off x="5641275" y="629922"/>
            <a:ext cx="1970742" cy="2799078"/>
          </a:xfrm>
          <a:prstGeom prst="rect">
            <a:avLst/>
          </a:prstGeom>
          <a:ln>
            <a:solidFill>
              <a:schemeClr val="tx1"/>
            </a:solidFill>
          </a:ln>
        </p:spPr>
      </p:pic>
      <p:pic>
        <p:nvPicPr>
          <p:cNvPr id="5" name="Picture 4">
            <a:extLst>
              <a:ext uri="{FF2B5EF4-FFF2-40B4-BE49-F238E27FC236}">
                <a16:creationId xmlns:a16="http://schemas.microsoft.com/office/drawing/2014/main" id="{9A9E93B1-20A1-4659-AFA7-A8F499428DB8}"/>
              </a:ext>
            </a:extLst>
          </p:cNvPr>
          <p:cNvPicPr>
            <a:picLocks noChangeAspect="1"/>
          </p:cNvPicPr>
          <p:nvPr/>
        </p:nvPicPr>
        <p:blipFill>
          <a:blip r:embed="rId5"/>
          <a:stretch>
            <a:fillRect/>
          </a:stretch>
        </p:blipFill>
        <p:spPr>
          <a:xfrm>
            <a:off x="9117596" y="655246"/>
            <a:ext cx="1874253" cy="2632470"/>
          </a:xfrm>
          <a:prstGeom prst="rect">
            <a:avLst/>
          </a:prstGeom>
          <a:ln>
            <a:solidFill>
              <a:schemeClr val="tx1"/>
            </a:solidFill>
          </a:ln>
        </p:spPr>
      </p:pic>
      <p:pic>
        <p:nvPicPr>
          <p:cNvPr id="3" name="Picture 2">
            <a:extLst>
              <a:ext uri="{FF2B5EF4-FFF2-40B4-BE49-F238E27FC236}">
                <a16:creationId xmlns:a16="http://schemas.microsoft.com/office/drawing/2014/main" id="{2049AC76-D5E1-46F4-B8F9-89517C0FBA81}"/>
              </a:ext>
            </a:extLst>
          </p:cNvPr>
          <p:cNvPicPr>
            <a:picLocks noChangeAspect="1"/>
          </p:cNvPicPr>
          <p:nvPr/>
        </p:nvPicPr>
        <p:blipFill>
          <a:blip r:embed="rId6"/>
          <a:stretch>
            <a:fillRect/>
          </a:stretch>
        </p:blipFill>
        <p:spPr>
          <a:xfrm>
            <a:off x="5018785" y="3922514"/>
            <a:ext cx="3215723" cy="2309474"/>
          </a:xfrm>
          <a:prstGeom prst="rect">
            <a:avLst/>
          </a:prstGeom>
          <a:ln>
            <a:solidFill>
              <a:schemeClr val="tx1"/>
            </a:solidFill>
          </a:ln>
        </p:spPr>
      </p:pic>
      <p:pic>
        <p:nvPicPr>
          <p:cNvPr id="7" name="Picture 6">
            <a:extLst>
              <a:ext uri="{FF2B5EF4-FFF2-40B4-BE49-F238E27FC236}">
                <a16:creationId xmlns:a16="http://schemas.microsoft.com/office/drawing/2014/main" id="{8FCFC70C-0D05-4CFF-9AD9-5DE3BA92DD2D}"/>
              </a:ext>
            </a:extLst>
          </p:cNvPr>
          <p:cNvPicPr>
            <a:picLocks noChangeAspect="1"/>
          </p:cNvPicPr>
          <p:nvPr/>
        </p:nvPicPr>
        <p:blipFill>
          <a:blip r:embed="rId7"/>
          <a:stretch>
            <a:fillRect/>
          </a:stretch>
        </p:blipFill>
        <p:spPr>
          <a:xfrm>
            <a:off x="8626719" y="3922514"/>
            <a:ext cx="3198183" cy="2280240"/>
          </a:xfrm>
          <a:prstGeom prst="rect">
            <a:avLst/>
          </a:prstGeom>
          <a:ln>
            <a:solidFill>
              <a:schemeClr val="tx1"/>
            </a:solidFill>
          </a:ln>
        </p:spPr>
      </p:pic>
    </p:spTree>
    <p:extLst>
      <p:ext uri="{BB962C8B-B14F-4D97-AF65-F5344CB8AC3E}">
        <p14:creationId xmlns:p14="http://schemas.microsoft.com/office/powerpoint/2010/main" val="92786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50" name="Group 49">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51" name="Rectangle 50">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52" name="Rectangle 51">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useBgFill="1">
        <p:nvSpPr>
          <p:cNvPr id="54" name="Rectangle 53">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FF3F3A24-4AF1-47A5-88FE-905447A53265}"/>
              </a:ext>
            </a:extLst>
          </p:cNvPr>
          <p:cNvSpPr>
            <a:spLocks noGrp="1"/>
          </p:cNvSpPr>
          <p:nvPr>
            <p:ph type="ctrTitle"/>
          </p:nvPr>
        </p:nvSpPr>
        <p:spPr>
          <a:xfrm>
            <a:off x="677119" y="810623"/>
            <a:ext cx="4429556" cy="1448483"/>
          </a:xfrm>
        </p:spPr>
        <p:txBody>
          <a:bodyPr anchor="b">
            <a:normAutofit/>
          </a:bodyPr>
          <a:lstStyle/>
          <a:p>
            <a:r>
              <a:rPr lang="en-GB" sz="3300" b="1" u="sng" dirty="0"/>
              <a:t>Learning Journeys</a:t>
            </a:r>
          </a:p>
        </p:txBody>
      </p:sp>
      <p:pic>
        <p:nvPicPr>
          <p:cNvPr id="4" name="Picture 2" descr="Diagram&#10;&#10;Description automatically generated">
            <a:extLst>
              <a:ext uri="{FF2B5EF4-FFF2-40B4-BE49-F238E27FC236}">
                <a16:creationId xmlns:a16="http://schemas.microsoft.com/office/drawing/2014/main" id="{3967FF42-C2AC-0722-D7B3-48BDE4114F88}"/>
              </a:ext>
            </a:extLst>
          </p:cNvPr>
          <p:cNvPicPr>
            <a:picLocks noChangeAspect="1"/>
          </p:cNvPicPr>
          <p:nvPr/>
        </p:nvPicPr>
        <p:blipFill rotWithShape="1">
          <a:blip r:embed="rId3"/>
          <a:srcRect l="30608" r="1504" b="3"/>
          <a:stretch/>
        </p:blipFill>
        <p:spPr>
          <a:xfrm>
            <a:off x="6359308" y="470930"/>
            <a:ext cx="4833901" cy="5696169"/>
          </a:xfrm>
          <a:prstGeom prst="rect">
            <a:avLst/>
          </a:prstGeom>
          <a:ln w="28575">
            <a:noFill/>
          </a:ln>
        </p:spPr>
      </p:pic>
      <p:sp>
        <p:nvSpPr>
          <p:cNvPr id="56"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8"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6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8306" y="2360859"/>
            <a:ext cx="1054466" cy="469689"/>
            <a:chOff x="9841624" y="4115729"/>
            <a:chExt cx="602169" cy="268223"/>
          </a:xfrm>
          <a:solidFill>
            <a:schemeClr val="tx1"/>
          </a:solidFill>
        </p:grpSpPr>
        <p:sp>
          <p:nvSpPr>
            <p:cNvPr id="61" name="Freeform: Shape 6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67" name="Oval 6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9" name="Oval 68">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352562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3C9E2E-0EFA-4080-945F-5FC537779DD0}"/>
              </a:ext>
            </a:extLst>
          </p:cNvPr>
          <p:cNvPicPr>
            <a:picLocks noChangeAspect="1"/>
          </p:cNvPicPr>
          <p:nvPr/>
        </p:nvPicPr>
        <p:blipFill rotWithShape="1">
          <a:blip r:embed="rId3">
            <a:extLst>
              <a:ext uri="{28A0092B-C50C-407E-A947-70E740481C1C}">
                <a14:useLocalDpi xmlns:a14="http://schemas.microsoft.com/office/drawing/2010/main" val="0"/>
              </a:ext>
            </a:extLst>
          </a:blip>
          <a:srcRect r="82290"/>
          <a:stretch/>
        </p:blipFill>
        <p:spPr>
          <a:xfrm rot="16200000">
            <a:off x="347037" y="5486387"/>
            <a:ext cx="1162793" cy="1045972"/>
          </a:xfrm>
          <a:prstGeom prst="rect">
            <a:avLst/>
          </a:prstGeom>
        </p:spPr>
      </p:pic>
      <p:pic>
        <p:nvPicPr>
          <p:cNvPr id="6" name="Picture 5">
            <a:extLst>
              <a:ext uri="{FF2B5EF4-FFF2-40B4-BE49-F238E27FC236}">
                <a16:creationId xmlns:a16="http://schemas.microsoft.com/office/drawing/2014/main" id="{21C7E4AA-9DB9-4DB5-997C-FB079F0048E9}"/>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r="82290"/>
          <a:stretch/>
        </p:blipFill>
        <p:spPr>
          <a:xfrm>
            <a:off x="8726124" y="4206723"/>
            <a:ext cx="3465876" cy="3117674"/>
          </a:xfrm>
          <a:prstGeom prst="rect">
            <a:avLst/>
          </a:prstGeom>
        </p:spPr>
      </p:pic>
      <p:sp>
        <p:nvSpPr>
          <p:cNvPr id="7" name="TextBox 6">
            <a:extLst>
              <a:ext uri="{FF2B5EF4-FFF2-40B4-BE49-F238E27FC236}">
                <a16:creationId xmlns:a16="http://schemas.microsoft.com/office/drawing/2014/main" id="{678A0F06-8D01-4948-9273-57701DE79FAA}"/>
              </a:ext>
            </a:extLst>
          </p:cNvPr>
          <p:cNvSpPr txBox="1"/>
          <p:nvPr/>
        </p:nvSpPr>
        <p:spPr>
          <a:xfrm>
            <a:off x="2590874" y="1251420"/>
            <a:ext cx="7010252" cy="501675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Welcome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Key dates</a:t>
            </a:r>
          </a:p>
          <a:p>
            <a:pPr marL="342900" indent="-342900">
              <a:buFont typeface="+mj-lt"/>
              <a:buAutoNum type="arabicPeriod"/>
              <a:defRPr/>
            </a:pPr>
            <a:r>
              <a:rPr lang="en-GB" sz="3200" dirty="0">
                <a:solidFill>
                  <a:prstClr val="black"/>
                </a:solidFill>
                <a:latin typeface="Calibri" panose="020F0502020204030204"/>
              </a:rPr>
              <a:t>Highcliffe Lesson – Every Lesson</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Sixth Form Information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Learning Journeys and Unit Summaries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GCSE Requirements for success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Core Subjects Information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solidFill>
                  <a:prstClr val="black"/>
                </a:solidFill>
                <a:latin typeface="Calibri" panose="020F0502020204030204"/>
              </a:rPr>
              <a:t>Passport to Independent Study</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Attendance</a:t>
            </a:r>
          </a:p>
          <a:p>
            <a:pPr marR="0" lvl="0" algn="l" defTabSz="914400" rtl="0" eaLnBrk="1" fontAlgn="auto" latinLnBrk="0" hangingPunct="1">
              <a:lnSpc>
                <a:spcPct val="100000"/>
              </a:lnSpc>
              <a:spcBef>
                <a:spcPts val="0"/>
              </a:spcBef>
              <a:spcAft>
                <a:spcPts val="0"/>
              </a:spcAft>
              <a:buClrTx/>
              <a:buSzTx/>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10. Academic Support</a:t>
            </a:r>
          </a:p>
        </p:txBody>
      </p:sp>
      <p:pic>
        <p:nvPicPr>
          <p:cNvPr id="8" name="Picture 7" descr="HS_RGB_Logo.png">
            <a:extLst>
              <a:ext uri="{FF2B5EF4-FFF2-40B4-BE49-F238E27FC236}">
                <a16:creationId xmlns:a16="http://schemas.microsoft.com/office/drawing/2014/main" id="{DDF7359B-6B3A-4ED8-B47A-0A84AB0BE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83" y="424798"/>
            <a:ext cx="622300" cy="4572000"/>
          </a:xfrm>
          <a:prstGeom prst="rect">
            <a:avLst/>
          </a:prstGeom>
        </p:spPr>
      </p:pic>
    </p:spTree>
    <p:extLst>
      <p:ext uri="{BB962C8B-B14F-4D97-AF65-F5344CB8AC3E}">
        <p14:creationId xmlns:p14="http://schemas.microsoft.com/office/powerpoint/2010/main" val="163247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03" name="Freeform: Shape 12">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4" name="Freeform: Shape 13">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5" name="Freeform: Shape 14">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6" name="Freeform: Shape 15">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7" name="Freeform: Shape 16">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08" name="Oval 18">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09" name="Rectangle 20">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38D41DC2-E7CA-4F9D-97DD-40A4EEC1C90A}"/>
              </a:ext>
            </a:extLst>
          </p:cNvPr>
          <p:cNvSpPr>
            <a:spLocks noGrp="1"/>
          </p:cNvSpPr>
          <p:nvPr>
            <p:ph type="title"/>
          </p:nvPr>
        </p:nvSpPr>
        <p:spPr>
          <a:xfrm>
            <a:off x="575451" y="556464"/>
            <a:ext cx="3624471" cy="3806994"/>
          </a:xfrm>
        </p:spPr>
        <p:txBody>
          <a:bodyPr vert="horz" lIns="91440" tIns="45720" rIns="91440" bIns="45720" rtlCol="0" anchor="b">
            <a:normAutofit/>
          </a:bodyPr>
          <a:lstStyle/>
          <a:p>
            <a:pPr algn="ctr"/>
            <a:r>
              <a:rPr lang="en-US" sz="3300" b="1" cap="all" spc="1500"/>
              <a:t>YOUR Learning Journey</a:t>
            </a:r>
          </a:p>
        </p:txBody>
      </p:sp>
      <p:sp>
        <p:nvSpPr>
          <p:cNvPr id="210" name="Oval 22">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355" y="172704"/>
            <a:ext cx="2754585" cy="275458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1" name="Oval 24">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355" y="172704"/>
            <a:ext cx="2754585" cy="275458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12" name="Oval 26">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9001" y="97414"/>
            <a:ext cx="2754585" cy="2754585"/>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76339A84-6C7C-4977-87A4-5435407DD706}"/>
              </a:ext>
            </a:extLst>
          </p:cNvPr>
          <p:cNvPicPr>
            <a:picLocks noChangeAspect="1"/>
          </p:cNvPicPr>
          <p:nvPr/>
        </p:nvPicPr>
        <p:blipFill>
          <a:blip r:embed="rId3"/>
          <a:stretch>
            <a:fillRect/>
          </a:stretch>
        </p:blipFill>
        <p:spPr>
          <a:xfrm>
            <a:off x="4891400" y="556463"/>
            <a:ext cx="1636487" cy="1897377"/>
          </a:xfrm>
          <a:prstGeom prst="rect">
            <a:avLst/>
          </a:prstGeom>
        </p:spPr>
      </p:pic>
      <p:sp>
        <p:nvSpPr>
          <p:cNvPr id="213" name="Freeform: Shape 28">
            <a:extLst>
              <a:ext uri="{FF2B5EF4-FFF2-40B4-BE49-F238E27FC236}">
                <a16:creationId xmlns:a16="http://schemas.microsoft.com/office/drawing/2014/main" id="{B5376B64-7D0F-4553-BC39-AD8889787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7864" y="2169581"/>
            <a:ext cx="2504136" cy="2529364"/>
          </a:xfrm>
          <a:custGeom>
            <a:avLst/>
            <a:gdLst>
              <a:gd name="connsiteX0" fmla="*/ 1289342 w 2504136"/>
              <a:gd name="connsiteY0" fmla="*/ 0 h 2529364"/>
              <a:gd name="connsiteX1" fmla="*/ 2477361 w 2504136"/>
              <a:gd name="connsiteY1" fmla="*/ 772411 h 2529364"/>
              <a:gd name="connsiteX2" fmla="*/ 2504136 w 2504136"/>
              <a:gd name="connsiteY2" fmla="*/ 844166 h 2529364"/>
              <a:gd name="connsiteX3" fmla="*/ 2504136 w 2504136"/>
              <a:gd name="connsiteY3" fmla="*/ 1685198 h 2529364"/>
              <a:gd name="connsiteX4" fmla="*/ 2477361 w 2504136"/>
              <a:gd name="connsiteY4" fmla="*/ 1756954 h 2529364"/>
              <a:gd name="connsiteX5" fmla="*/ 1289342 w 2504136"/>
              <a:gd name="connsiteY5" fmla="*/ 2529364 h 2529364"/>
              <a:gd name="connsiteX6" fmla="*/ 0 w 2504136"/>
              <a:gd name="connsiteY6" fmla="*/ 1264682 h 2529364"/>
              <a:gd name="connsiteX7" fmla="*/ 1289342 w 2504136"/>
              <a:gd name="connsiteY7" fmla="*/ 0 h 25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136" h="2529364">
                <a:moveTo>
                  <a:pt x="1289342" y="0"/>
                </a:moveTo>
                <a:cubicBezTo>
                  <a:pt x="1823405" y="0"/>
                  <a:pt x="2281628" y="318497"/>
                  <a:pt x="2477361" y="772411"/>
                </a:cubicBezTo>
                <a:lnTo>
                  <a:pt x="2504136" y="844166"/>
                </a:lnTo>
                <a:lnTo>
                  <a:pt x="2504136" y="1685198"/>
                </a:lnTo>
                <a:lnTo>
                  <a:pt x="2477361" y="1756954"/>
                </a:lnTo>
                <a:cubicBezTo>
                  <a:pt x="2281628" y="2210867"/>
                  <a:pt x="1823405" y="2529364"/>
                  <a:pt x="1289342" y="2529364"/>
                </a:cubicBezTo>
                <a:cubicBezTo>
                  <a:pt x="577258" y="2529364"/>
                  <a:pt x="0" y="1963147"/>
                  <a:pt x="0" y="1264682"/>
                </a:cubicBezTo>
                <a:cubicBezTo>
                  <a:pt x="0" y="566217"/>
                  <a:pt x="577258" y="0"/>
                  <a:pt x="1289342" y="0"/>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4" name="Freeform: Shape 30">
            <a:extLst>
              <a:ext uri="{FF2B5EF4-FFF2-40B4-BE49-F238E27FC236}">
                <a16:creationId xmlns:a16="http://schemas.microsoft.com/office/drawing/2014/main" id="{264CC68E-3C7E-41A2-9943-3BF895614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7864" y="2169581"/>
            <a:ext cx="2504136" cy="2529364"/>
          </a:xfrm>
          <a:custGeom>
            <a:avLst/>
            <a:gdLst>
              <a:gd name="connsiteX0" fmla="*/ 1289342 w 2504136"/>
              <a:gd name="connsiteY0" fmla="*/ 0 h 2529364"/>
              <a:gd name="connsiteX1" fmla="*/ 2477361 w 2504136"/>
              <a:gd name="connsiteY1" fmla="*/ 772411 h 2529364"/>
              <a:gd name="connsiteX2" fmla="*/ 2504136 w 2504136"/>
              <a:gd name="connsiteY2" fmla="*/ 844166 h 2529364"/>
              <a:gd name="connsiteX3" fmla="*/ 2504136 w 2504136"/>
              <a:gd name="connsiteY3" fmla="*/ 1685198 h 2529364"/>
              <a:gd name="connsiteX4" fmla="*/ 2477361 w 2504136"/>
              <a:gd name="connsiteY4" fmla="*/ 1756954 h 2529364"/>
              <a:gd name="connsiteX5" fmla="*/ 1289342 w 2504136"/>
              <a:gd name="connsiteY5" fmla="*/ 2529364 h 2529364"/>
              <a:gd name="connsiteX6" fmla="*/ 0 w 2504136"/>
              <a:gd name="connsiteY6" fmla="*/ 1264682 h 2529364"/>
              <a:gd name="connsiteX7" fmla="*/ 1289342 w 2504136"/>
              <a:gd name="connsiteY7" fmla="*/ 0 h 25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136" h="2529364">
                <a:moveTo>
                  <a:pt x="1289342" y="0"/>
                </a:moveTo>
                <a:cubicBezTo>
                  <a:pt x="1823405" y="0"/>
                  <a:pt x="2281628" y="318497"/>
                  <a:pt x="2477361" y="772411"/>
                </a:cubicBezTo>
                <a:lnTo>
                  <a:pt x="2504136" y="844166"/>
                </a:lnTo>
                <a:lnTo>
                  <a:pt x="2504136" y="1685198"/>
                </a:lnTo>
                <a:lnTo>
                  <a:pt x="2477361" y="1756954"/>
                </a:lnTo>
                <a:cubicBezTo>
                  <a:pt x="2281628" y="2210867"/>
                  <a:pt x="1823405" y="2529364"/>
                  <a:pt x="1289342" y="2529364"/>
                </a:cubicBezTo>
                <a:cubicBezTo>
                  <a:pt x="577258" y="2529364"/>
                  <a:pt x="0" y="1963147"/>
                  <a:pt x="0" y="1264682"/>
                </a:cubicBezTo>
                <a:cubicBezTo>
                  <a:pt x="0" y="566217"/>
                  <a:pt x="577258" y="0"/>
                  <a:pt x="1289342"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15" name="Oval 32">
            <a:extLst>
              <a:ext uri="{FF2B5EF4-FFF2-40B4-BE49-F238E27FC236}">
                <a16:creationId xmlns:a16="http://schemas.microsoft.com/office/drawing/2014/main" id="{DA8F4EF6-63F4-4276-92EC-A84D38D15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4871" y="2095246"/>
            <a:ext cx="2578683" cy="252936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6" name="Freeform: Shape 34">
            <a:extLst>
              <a:ext uri="{FF2B5EF4-FFF2-40B4-BE49-F238E27FC236}">
                <a16:creationId xmlns:a16="http://schemas.microsoft.com/office/drawing/2014/main" id="{A270DD9C-2075-4DC8-A1F6-37941B500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9127" y="0"/>
            <a:ext cx="2578684" cy="2431322"/>
          </a:xfrm>
          <a:custGeom>
            <a:avLst/>
            <a:gdLst>
              <a:gd name="connsiteX0" fmla="*/ 691905 w 2578684"/>
              <a:gd name="connsiteY0" fmla="*/ 0 h 2431322"/>
              <a:gd name="connsiteX1" fmla="*/ 1886779 w 2578684"/>
              <a:gd name="connsiteY1" fmla="*/ 0 h 2431322"/>
              <a:gd name="connsiteX2" fmla="*/ 1903919 w 2578684"/>
              <a:gd name="connsiteY2" fmla="*/ 8257 h 2431322"/>
              <a:gd name="connsiteX3" fmla="*/ 2578684 w 2578684"/>
              <a:gd name="connsiteY3" fmla="*/ 1141981 h 2431322"/>
              <a:gd name="connsiteX4" fmla="*/ 1289342 w 2578684"/>
              <a:gd name="connsiteY4" fmla="*/ 2431322 h 2431322"/>
              <a:gd name="connsiteX5" fmla="*/ 0 w 2578684"/>
              <a:gd name="connsiteY5" fmla="*/ 1141981 h 2431322"/>
              <a:gd name="connsiteX6" fmla="*/ 674765 w 2578684"/>
              <a:gd name="connsiteY6" fmla="*/ 8257 h 243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684" h="2431322">
                <a:moveTo>
                  <a:pt x="691905" y="0"/>
                </a:moveTo>
                <a:lnTo>
                  <a:pt x="1886779" y="0"/>
                </a:lnTo>
                <a:lnTo>
                  <a:pt x="1903919" y="8257"/>
                </a:lnTo>
                <a:cubicBezTo>
                  <a:pt x="2305839" y="226593"/>
                  <a:pt x="2578684" y="652424"/>
                  <a:pt x="2578684" y="1141981"/>
                </a:cubicBezTo>
                <a:cubicBezTo>
                  <a:pt x="2578684" y="1854064"/>
                  <a:pt x="2001426" y="2431322"/>
                  <a:pt x="1289342" y="2431322"/>
                </a:cubicBezTo>
                <a:cubicBezTo>
                  <a:pt x="577258" y="2431322"/>
                  <a:pt x="0" y="1854064"/>
                  <a:pt x="0" y="1141981"/>
                </a:cubicBezTo>
                <a:cubicBezTo>
                  <a:pt x="0" y="652424"/>
                  <a:pt x="272845" y="226593"/>
                  <a:pt x="674765" y="8257"/>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7" name="Freeform: Shape 36">
            <a:extLst>
              <a:ext uri="{FF2B5EF4-FFF2-40B4-BE49-F238E27FC236}">
                <a16:creationId xmlns:a16="http://schemas.microsoft.com/office/drawing/2014/main" id="{DB2E62A3-A22B-4216-BFFB-D0E6D410E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9127" y="0"/>
            <a:ext cx="2578684" cy="2431322"/>
          </a:xfrm>
          <a:custGeom>
            <a:avLst/>
            <a:gdLst>
              <a:gd name="connsiteX0" fmla="*/ 691905 w 2578684"/>
              <a:gd name="connsiteY0" fmla="*/ 0 h 2431322"/>
              <a:gd name="connsiteX1" fmla="*/ 1886779 w 2578684"/>
              <a:gd name="connsiteY1" fmla="*/ 0 h 2431322"/>
              <a:gd name="connsiteX2" fmla="*/ 1903919 w 2578684"/>
              <a:gd name="connsiteY2" fmla="*/ 8257 h 2431322"/>
              <a:gd name="connsiteX3" fmla="*/ 2578684 w 2578684"/>
              <a:gd name="connsiteY3" fmla="*/ 1141981 h 2431322"/>
              <a:gd name="connsiteX4" fmla="*/ 1289342 w 2578684"/>
              <a:gd name="connsiteY4" fmla="*/ 2431322 h 2431322"/>
              <a:gd name="connsiteX5" fmla="*/ 0 w 2578684"/>
              <a:gd name="connsiteY5" fmla="*/ 1141981 h 2431322"/>
              <a:gd name="connsiteX6" fmla="*/ 674765 w 2578684"/>
              <a:gd name="connsiteY6" fmla="*/ 8257 h 243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684" h="2431322">
                <a:moveTo>
                  <a:pt x="691905" y="0"/>
                </a:moveTo>
                <a:lnTo>
                  <a:pt x="1886779" y="0"/>
                </a:lnTo>
                <a:lnTo>
                  <a:pt x="1903919" y="8257"/>
                </a:lnTo>
                <a:cubicBezTo>
                  <a:pt x="2305839" y="226593"/>
                  <a:pt x="2578684" y="652424"/>
                  <a:pt x="2578684" y="1141981"/>
                </a:cubicBezTo>
                <a:cubicBezTo>
                  <a:pt x="2578684" y="1854064"/>
                  <a:pt x="2001426" y="2431322"/>
                  <a:pt x="1289342" y="2431322"/>
                </a:cubicBezTo>
                <a:cubicBezTo>
                  <a:pt x="577258" y="2431322"/>
                  <a:pt x="0" y="1854064"/>
                  <a:pt x="0" y="1141981"/>
                </a:cubicBezTo>
                <a:cubicBezTo>
                  <a:pt x="0" y="652424"/>
                  <a:pt x="272845" y="226593"/>
                  <a:pt x="674765" y="8257"/>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18" name="Freeform: Shape 38">
            <a:extLst>
              <a:ext uri="{FF2B5EF4-FFF2-40B4-BE49-F238E27FC236}">
                <a16:creationId xmlns:a16="http://schemas.microsoft.com/office/drawing/2014/main" id="{384A8E03-BC91-4AA0-B5D3-915FDA212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5162" y="1"/>
            <a:ext cx="2578684" cy="2355537"/>
          </a:xfrm>
          <a:custGeom>
            <a:avLst/>
            <a:gdLst>
              <a:gd name="connsiteX0" fmla="*/ 564520 w 2578684"/>
              <a:gd name="connsiteY0" fmla="*/ 0 h 2355537"/>
              <a:gd name="connsiteX1" fmla="*/ 2014165 w 2578684"/>
              <a:gd name="connsiteY1" fmla="*/ 0 h 2355537"/>
              <a:gd name="connsiteX2" fmla="*/ 2109483 w 2578684"/>
              <a:gd name="connsiteY2" fmla="*/ 71278 h 2355537"/>
              <a:gd name="connsiteX3" fmla="*/ 2578684 w 2578684"/>
              <a:gd name="connsiteY3" fmla="*/ 1066196 h 2355537"/>
              <a:gd name="connsiteX4" fmla="*/ 1289342 w 2578684"/>
              <a:gd name="connsiteY4" fmla="*/ 2355537 h 2355537"/>
              <a:gd name="connsiteX5" fmla="*/ 0 w 2578684"/>
              <a:gd name="connsiteY5" fmla="*/ 1066196 h 2355537"/>
              <a:gd name="connsiteX6" fmla="*/ 469201 w 2578684"/>
              <a:gd name="connsiteY6" fmla="*/ 71278 h 23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684" h="2355537">
                <a:moveTo>
                  <a:pt x="564520" y="0"/>
                </a:moveTo>
                <a:lnTo>
                  <a:pt x="2014165" y="0"/>
                </a:lnTo>
                <a:lnTo>
                  <a:pt x="2109483" y="71278"/>
                </a:lnTo>
                <a:cubicBezTo>
                  <a:pt x="2396036" y="307762"/>
                  <a:pt x="2578684" y="665649"/>
                  <a:pt x="2578684" y="1066196"/>
                </a:cubicBezTo>
                <a:cubicBezTo>
                  <a:pt x="2578684" y="1778279"/>
                  <a:pt x="2001426" y="2355537"/>
                  <a:pt x="1289342" y="2355537"/>
                </a:cubicBezTo>
                <a:cubicBezTo>
                  <a:pt x="577258" y="2355537"/>
                  <a:pt x="0" y="1778279"/>
                  <a:pt x="0" y="1066196"/>
                </a:cubicBezTo>
                <a:cubicBezTo>
                  <a:pt x="0" y="665649"/>
                  <a:pt x="182648" y="307762"/>
                  <a:pt x="469201" y="71278"/>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7" name="Picture 6">
            <a:extLst>
              <a:ext uri="{FF2B5EF4-FFF2-40B4-BE49-F238E27FC236}">
                <a16:creationId xmlns:a16="http://schemas.microsoft.com/office/drawing/2014/main" id="{45EDCF88-5281-4115-A138-68289E619DAF}"/>
              </a:ext>
            </a:extLst>
          </p:cNvPr>
          <p:cNvPicPr>
            <a:picLocks noChangeAspect="1"/>
          </p:cNvPicPr>
          <p:nvPr/>
        </p:nvPicPr>
        <p:blipFill>
          <a:blip r:embed="rId4"/>
          <a:stretch>
            <a:fillRect/>
          </a:stretch>
        </p:blipFill>
        <p:spPr>
          <a:xfrm>
            <a:off x="8458057" y="208811"/>
            <a:ext cx="927783" cy="1710200"/>
          </a:xfrm>
          <a:prstGeom prst="rect">
            <a:avLst/>
          </a:prstGeom>
        </p:spPr>
      </p:pic>
      <p:grpSp>
        <p:nvGrpSpPr>
          <p:cNvPr id="21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15147" y="2653385"/>
            <a:ext cx="1054466" cy="469689"/>
            <a:chOff x="9841624" y="4115729"/>
            <a:chExt cx="602169" cy="268223"/>
          </a:xfrm>
          <a:solidFill>
            <a:schemeClr val="tx1"/>
          </a:solidFill>
        </p:grpSpPr>
        <p:sp>
          <p:nvSpPr>
            <p:cNvPr id="220" name="Freeform: Shape 4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1" name="Freeform: Shape 4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2" name="Freeform: Shape 4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3" name="Freeform: Shape 4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4" name="Freeform: Shape 4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25" name="Freeform: Shape 47">
            <a:extLst>
              <a:ext uri="{FF2B5EF4-FFF2-40B4-BE49-F238E27FC236}">
                <a16:creationId xmlns:a16="http://schemas.microsoft.com/office/drawing/2014/main" id="{007FAD6A-A22B-446D-939E-64E109872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4642" y="3586212"/>
            <a:ext cx="3854368" cy="3271789"/>
          </a:xfrm>
          <a:custGeom>
            <a:avLst/>
            <a:gdLst>
              <a:gd name="connsiteX0" fmla="*/ 1927184 w 3854368"/>
              <a:gd name="connsiteY0" fmla="*/ 0 h 3271789"/>
              <a:gd name="connsiteX1" fmla="*/ 3854368 w 3854368"/>
              <a:gd name="connsiteY1" fmla="*/ 1927184 h 3271789"/>
              <a:gd name="connsiteX2" fmla="*/ 3414293 w 3854368"/>
              <a:gd name="connsiteY2" fmla="*/ 3153052 h 3271789"/>
              <a:gd name="connsiteX3" fmla="*/ 3306377 w 3854368"/>
              <a:gd name="connsiteY3" fmla="*/ 3271789 h 3271789"/>
              <a:gd name="connsiteX4" fmla="*/ 547991 w 3854368"/>
              <a:gd name="connsiteY4" fmla="*/ 3271789 h 3271789"/>
              <a:gd name="connsiteX5" fmla="*/ 440076 w 3854368"/>
              <a:gd name="connsiteY5" fmla="*/ 3153052 h 3271789"/>
              <a:gd name="connsiteX6" fmla="*/ 0 w 3854368"/>
              <a:gd name="connsiteY6" fmla="*/ 1927184 h 3271789"/>
              <a:gd name="connsiteX7" fmla="*/ 1927184 w 3854368"/>
              <a:gd name="connsiteY7" fmla="*/ 0 h 32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368" h="3271789">
                <a:moveTo>
                  <a:pt x="1927184" y="0"/>
                </a:moveTo>
                <a:cubicBezTo>
                  <a:pt x="2991538" y="0"/>
                  <a:pt x="3854368" y="862830"/>
                  <a:pt x="3854368" y="1927184"/>
                </a:cubicBezTo>
                <a:cubicBezTo>
                  <a:pt x="3854368" y="2392839"/>
                  <a:pt x="3689217" y="2819921"/>
                  <a:pt x="3414293" y="3153052"/>
                </a:cubicBezTo>
                <a:lnTo>
                  <a:pt x="3306377" y="3271789"/>
                </a:lnTo>
                <a:lnTo>
                  <a:pt x="547991" y="3271789"/>
                </a:lnTo>
                <a:lnTo>
                  <a:pt x="440076" y="3153052"/>
                </a:lnTo>
                <a:cubicBezTo>
                  <a:pt x="165151" y="2819921"/>
                  <a:pt x="0" y="2392839"/>
                  <a:pt x="0" y="1927184"/>
                </a:cubicBezTo>
                <a:cubicBezTo>
                  <a:pt x="0" y="862830"/>
                  <a:pt x="862830" y="0"/>
                  <a:pt x="1927184"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26" name="Freeform: Shape 49">
            <a:extLst>
              <a:ext uri="{FF2B5EF4-FFF2-40B4-BE49-F238E27FC236}">
                <a16:creationId xmlns:a16="http://schemas.microsoft.com/office/drawing/2014/main" id="{9A4BC4F8-D2ED-4E14-9676-1B9B12E03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4642" y="3586212"/>
            <a:ext cx="3854368" cy="3271789"/>
          </a:xfrm>
          <a:custGeom>
            <a:avLst/>
            <a:gdLst>
              <a:gd name="connsiteX0" fmla="*/ 1927184 w 3854368"/>
              <a:gd name="connsiteY0" fmla="*/ 0 h 3271789"/>
              <a:gd name="connsiteX1" fmla="*/ 3854368 w 3854368"/>
              <a:gd name="connsiteY1" fmla="*/ 1927184 h 3271789"/>
              <a:gd name="connsiteX2" fmla="*/ 3414293 w 3854368"/>
              <a:gd name="connsiteY2" fmla="*/ 3153052 h 3271789"/>
              <a:gd name="connsiteX3" fmla="*/ 3306377 w 3854368"/>
              <a:gd name="connsiteY3" fmla="*/ 3271789 h 3271789"/>
              <a:gd name="connsiteX4" fmla="*/ 547991 w 3854368"/>
              <a:gd name="connsiteY4" fmla="*/ 3271789 h 3271789"/>
              <a:gd name="connsiteX5" fmla="*/ 440076 w 3854368"/>
              <a:gd name="connsiteY5" fmla="*/ 3153052 h 3271789"/>
              <a:gd name="connsiteX6" fmla="*/ 0 w 3854368"/>
              <a:gd name="connsiteY6" fmla="*/ 1927184 h 3271789"/>
              <a:gd name="connsiteX7" fmla="*/ 1927184 w 3854368"/>
              <a:gd name="connsiteY7" fmla="*/ 0 h 32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368" h="3271789">
                <a:moveTo>
                  <a:pt x="1927184" y="0"/>
                </a:moveTo>
                <a:cubicBezTo>
                  <a:pt x="2991538" y="0"/>
                  <a:pt x="3854368" y="862830"/>
                  <a:pt x="3854368" y="1927184"/>
                </a:cubicBezTo>
                <a:cubicBezTo>
                  <a:pt x="3854368" y="2392839"/>
                  <a:pt x="3689217" y="2819921"/>
                  <a:pt x="3414293" y="3153052"/>
                </a:cubicBezTo>
                <a:lnTo>
                  <a:pt x="3306377" y="3271789"/>
                </a:lnTo>
                <a:lnTo>
                  <a:pt x="547991" y="3271789"/>
                </a:lnTo>
                <a:lnTo>
                  <a:pt x="440076" y="3153052"/>
                </a:lnTo>
                <a:cubicBezTo>
                  <a:pt x="165151" y="2819921"/>
                  <a:pt x="0" y="2392839"/>
                  <a:pt x="0" y="1927184"/>
                </a:cubicBezTo>
                <a:cubicBezTo>
                  <a:pt x="0" y="862830"/>
                  <a:pt x="862830" y="0"/>
                  <a:pt x="1927184"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27" name="Freeform: Shape 51">
            <a:extLst>
              <a:ext uri="{FF2B5EF4-FFF2-40B4-BE49-F238E27FC236}">
                <a16:creationId xmlns:a16="http://schemas.microsoft.com/office/drawing/2014/main" id="{C125B5C3-09E0-448D-8B09-42E4EB8C5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866" y="3454222"/>
            <a:ext cx="3854368" cy="3403779"/>
          </a:xfrm>
          <a:custGeom>
            <a:avLst/>
            <a:gdLst>
              <a:gd name="connsiteX0" fmla="*/ 1927184 w 3854368"/>
              <a:gd name="connsiteY0" fmla="*/ 0 h 3403779"/>
              <a:gd name="connsiteX1" fmla="*/ 3854368 w 3854368"/>
              <a:gd name="connsiteY1" fmla="*/ 1927184 h 3403779"/>
              <a:gd name="connsiteX2" fmla="*/ 3289909 w 3854368"/>
              <a:gd name="connsiteY2" fmla="*/ 3289909 h 3403779"/>
              <a:gd name="connsiteX3" fmla="*/ 3164620 w 3854368"/>
              <a:gd name="connsiteY3" fmla="*/ 3403779 h 3403779"/>
              <a:gd name="connsiteX4" fmla="*/ 689748 w 3854368"/>
              <a:gd name="connsiteY4" fmla="*/ 3403779 h 3403779"/>
              <a:gd name="connsiteX5" fmla="*/ 564460 w 3854368"/>
              <a:gd name="connsiteY5" fmla="*/ 3289909 h 3403779"/>
              <a:gd name="connsiteX6" fmla="*/ 0 w 3854368"/>
              <a:gd name="connsiteY6" fmla="*/ 1927184 h 3403779"/>
              <a:gd name="connsiteX7" fmla="*/ 1927184 w 3854368"/>
              <a:gd name="connsiteY7" fmla="*/ 0 h 340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368" h="3403779">
                <a:moveTo>
                  <a:pt x="1927184" y="0"/>
                </a:moveTo>
                <a:cubicBezTo>
                  <a:pt x="2991538" y="0"/>
                  <a:pt x="3854368" y="862830"/>
                  <a:pt x="3854368" y="1927184"/>
                </a:cubicBezTo>
                <a:cubicBezTo>
                  <a:pt x="3854368" y="2459361"/>
                  <a:pt x="3638661" y="2941157"/>
                  <a:pt x="3289909" y="3289909"/>
                </a:cubicBezTo>
                <a:lnTo>
                  <a:pt x="3164620" y="3403779"/>
                </a:lnTo>
                <a:lnTo>
                  <a:pt x="689748" y="3403779"/>
                </a:lnTo>
                <a:lnTo>
                  <a:pt x="564460" y="3289909"/>
                </a:lnTo>
                <a:cubicBezTo>
                  <a:pt x="215708" y="2941157"/>
                  <a:pt x="0" y="2459361"/>
                  <a:pt x="0" y="1927184"/>
                </a:cubicBezTo>
                <a:cubicBezTo>
                  <a:pt x="0" y="862830"/>
                  <a:pt x="862830" y="0"/>
                  <a:pt x="1927184" y="0"/>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6" name="Picture 5">
            <a:extLst>
              <a:ext uri="{FF2B5EF4-FFF2-40B4-BE49-F238E27FC236}">
                <a16:creationId xmlns:a16="http://schemas.microsoft.com/office/drawing/2014/main" id="{B00393E3-4ABC-4DA4-BA0E-61E16D13B3F3}"/>
              </a:ext>
            </a:extLst>
          </p:cNvPr>
          <p:cNvPicPr>
            <a:picLocks noChangeAspect="1"/>
          </p:cNvPicPr>
          <p:nvPr/>
        </p:nvPicPr>
        <p:blipFill>
          <a:blip r:embed="rId5"/>
          <a:stretch>
            <a:fillRect/>
          </a:stretch>
        </p:blipFill>
        <p:spPr>
          <a:xfrm>
            <a:off x="10059165" y="2429873"/>
            <a:ext cx="1550534" cy="1694573"/>
          </a:xfrm>
          <a:prstGeom prst="rect">
            <a:avLst/>
          </a:prstGeom>
        </p:spPr>
      </p:pic>
      <p:pic>
        <p:nvPicPr>
          <p:cNvPr id="5" name="Picture 4">
            <a:extLst>
              <a:ext uri="{FF2B5EF4-FFF2-40B4-BE49-F238E27FC236}">
                <a16:creationId xmlns:a16="http://schemas.microsoft.com/office/drawing/2014/main" id="{C2784200-0CFC-4CAA-8AC6-17322445A6B9}"/>
              </a:ext>
            </a:extLst>
          </p:cNvPr>
          <p:cNvPicPr>
            <a:picLocks noChangeAspect="1"/>
          </p:cNvPicPr>
          <p:nvPr/>
        </p:nvPicPr>
        <p:blipFill>
          <a:blip r:embed="rId6"/>
          <a:stretch>
            <a:fillRect/>
          </a:stretch>
        </p:blipFill>
        <p:spPr>
          <a:xfrm>
            <a:off x="7053586" y="3763416"/>
            <a:ext cx="1816093" cy="3001810"/>
          </a:xfrm>
          <a:prstGeom prst="rect">
            <a:avLst/>
          </a:prstGeom>
        </p:spPr>
      </p:pic>
    </p:spTree>
    <p:extLst>
      <p:ext uri="{BB962C8B-B14F-4D97-AF65-F5344CB8AC3E}">
        <p14:creationId xmlns:p14="http://schemas.microsoft.com/office/powerpoint/2010/main" val="1173788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2" name="Freeform: Shape 14">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9CA70B64-A66F-EB7B-C56A-FA8321653620}"/>
              </a:ext>
            </a:extLst>
          </p:cNvPr>
          <p:cNvSpPr>
            <a:spLocks noGrp="1"/>
          </p:cNvSpPr>
          <p:nvPr>
            <p:ph type="title"/>
          </p:nvPr>
        </p:nvSpPr>
        <p:spPr>
          <a:xfrm>
            <a:off x="2232252" y="633046"/>
            <a:ext cx="4463623" cy="1314996"/>
          </a:xfrm>
        </p:spPr>
        <p:txBody>
          <a:bodyPr anchor="b">
            <a:normAutofit/>
          </a:bodyPr>
          <a:lstStyle/>
          <a:p>
            <a:r>
              <a:rPr lang="en-US" dirty="0"/>
              <a:t>Why is it important in Y11?</a:t>
            </a:r>
          </a:p>
        </p:txBody>
      </p:sp>
      <p:sp>
        <p:nvSpPr>
          <p:cNvPr id="14" name="Freeform: Shape 1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 name="Freeform: Shape 1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 name="Content Placeholder 7">
            <a:extLst>
              <a:ext uri="{FF2B5EF4-FFF2-40B4-BE49-F238E27FC236}">
                <a16:creationId xmlns:a16="http://schemas.microsoft.com/office/drawing/2014/main" id="{0D3BA161-FB87-08D2-A232-0BF429B9B05A}"/>
              </a:ext>
            </a:extLst>
          </p:cNvPr>
          <p:cNvSpPr>
            <a:spLocks noGrp="1"/>
          </p:cNvSpPr>
          <p:nvPr>
            <p:ph idx="1"/>
          </p:nvPr>
        </p:nvSpPr>
        <p:spPr>
          <a:xfrm>
            <a:off x="2232252" y="2125737"/>
            <a:ext cx="4463623" cy="4044463"/>
          </a:xfrm>
        </p:spPr>
        <p:txBody>
          <a:bodyPr>
            <a:normAutofit fontScale="92500" lnSpcReduction="20000"/>
          </a:bodyPr>
          <a:lstStyle/>
          <a:p>
            <a:r>
              <a:rPr lang="en-US" dirty="0"/>
              <a:t>Students are at the end of their GCSE journey and will leave at the end of the year “future ready”. </a:t>
            </a:r>
          </a:p>
          <a:p>
            <a:r>
              <a:rPr lang="en-US" dirty="0"/>
              <a:t>They can reflect on what they have they have already learned and what they need to know for your exams.</a:t>
            </a:r>
          </a:p>
          <a:p>
            <a:r>
              <a:rPr lang="en-US" dirty="0"/>
              <a:t>Students can also start to think about if each subject is something they would like to continue to study at A Level.  </a:t>
            </a:r>
          </a:p>
          <a:p>
            <a:endParaRPr lang="en-US" dirty="0"/>
          </a:p>
        </p:txBody>
      </p:sp>
      <p:sp>
        <p:nvSpPr>
          <p:cNvPr id="18" name="Freeform: Shape 20">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0" name="Freeform: Shape 22">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2" name="Freeform: Shape 24">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4" name="Content Placeholder 3">
            <a:extLst>
              <a:ext uri="{FF2B5EF4-FFF2-40B4-BE49-F238E27FC236}">
                <a16:creationId xmlns:a16="http://schemas.microsoft.com/office/drawing/2014/main" id="{828E4BEE-E799-4B6E-B0F8-727EF9DE92E5}"/>
              </a:ext>
            </a:extLst>
          </p:cNvPr>
          <p:cNvPicPr>
            <a:picLocks noChangeAspect="1"/>
          </p:cNvPicPr>
          <p:nvPr/>
        </p:nvPicPr>
        <p:blipFill rotWithShape="1">
          <a:blip r:embed="rId3"/>
          <a:srcRect l="4241" r="3925" b="3"/>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3" name="Freeform: Shape 27">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Freeform: Shape 28">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 name="Freeform: Shape 29">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669584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20A0D4AD-9C39-4D57-BBF8-BF15E9F6350D}"/>
              </a:ext>
            </a:extLst>
          </p:cNvPr>
          <p:cNvSpPr>
            <a:spLocks noGrp="1"/>
          </p:cNvSpPr>
          <p:nvPr>
            <p:ph type="title"/>
          </p:nvPr>
        </p:nvSpPr>
        <p:spPr>
          <a:xfrm>
            <a:off x="2020185" y="633046"/>
            <a:ext cx="4593817" cy="1314996"/>
          </a:xfrm>
        </p:spPr>
        <p:txBody>
          <a:bodyPr vert="horz" lIns="91440" tIns="45720" rIns="91440" bIns="45720" rtlCol="0" anchor="b">
            <a:normAutofit/>
          </a:bodyPr>
          <a:lstStyle/>
          <a:p>
            <a:r>
              <a:rPr lang="en-US" sz="2800" b="1" cap="all" spc="1500"/>
              <a:t>Revision preparation</a:t>
            </a:r>
          </a:p>
        </p:txBody>
      </p:sp>
      <p:sp>
        <p:nvSpPr>
          <p:cNvPr id="46" name="Freeform: Shape 4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Content Placeholder 7">
            <a:extLst>
              <a:ext uri="{FF2B5EF4-FFF2-40B4-BE49-F238E27FC236}">
                <a16:creationId xmlns:a16="http://schemas.microsoft.com/office/drawing/2014/main" id="{0438373B-3BA5-F554-B98C-3B42B05CEEB0}"/>
              </a:ext>
            </a:extLst>
          </p:cNvPr>
          <p:cNvSpPr>
            <a:spLocks noGrp="1"/>
          </p:cNvSpPr>
          <p:nvPr>
            <p:ph idx="1"/>
          </p:nvPr>
        </p:nvSpPr>
        <p:spPr>
          <a:xfrm>
            <a:off x="2020185" y="2125737"/>
            <a:ext cx="4593817" cy="4044463"/>
          </a:xfrm>
        </p:spPr>
        <p:txBody>
          <a:bodyPr>
            <a:normAutofit/>
          </a:bodyPr>
          <a:lstStyle/>
          <a:p>
            <a:r>
              <a:rPr lang="en-US"/>
              <a:t>What topics have I studied?</a:t>
            </a:r>
          </a:p>
          <a:p>
            <a:r>
              <a:rPr lang="en-US"/>
              <a:t>What do I need to know?</a:t>
            </a:r>
          </a:p>
          <a:p>
            <a:r>
              <a:rPr lang="en-US"/>
              <a:t>What will I need to know?</a:t>
            </a:r>
          </a:p>
        </p:txBody>
      </p:sp>
      <p:sp>
        <p:nvSpPr>
          <p:cNvPr id="50" name="Freeform: Shape 49">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3" name="Picture 2">
            <a:extLst>
              <a:ext uri="{FF2B5EF4-FFF2-40B4-BE49-F238E27FC236}">
                <a16:creationId xmlns:a16="http://schemas.microsoft.com/office/drawing/2014/main" id="{9DB44338-0E80-4298-8399-62DE5A72117C}"/>
              </a:ext>
            </a:extLst>
          </p:cNvPr>
          <p:cNvPicPr>
            <a:picLocks noChangeAspect="1"/>
          </p:cNvPicPr>
          <p:nvPr/>
        </p:nvPicPr>
        <p:blipFill rotWithShape="1">
          <a:blip r:embed="rId3"/>
          <a:srcRect t="16617" r="3" b="8385"/>
          <a:stretch/>
        </p:blipFill>
        <p:spPr>
          <a:xfrm>
            <a:off x="6854073" y="292395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4" name="Content Placeholder 3" descr="Graphical user interface&#10;&#10;Description automatically generated">
            <a:extLst>
              <a:ext uri="{FF2B5EF4-FFF2-40B4-BE49-F238E27FC236}">
                <a16:creationId xmlns:a16="http://schemas.microsoft.com/office/drawing/2014/main" id="{DE27D789-5EB0-4352-A4B0-08D7F389F6A8}"/>
              </a:ext>
            </a:extLst>
          </p:cNvPr>
          <p:cNvPicPr>
            <a:picLocks noChangeAspect="1"/>
          </p:cNvPicPr>
          <p:nvPr/>
        </p:nvPicPr>
        <p:blipFill rotWithShape="1">
          <a:blip r:embed="rId4"/>
          <a:srcRect t="21920" r="-4" b="15827"/>
          <a:stretch/>
        </p:blipFill>
        <p:spPr>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grpSp>
        <p:nvGrpSpPr>
          <p:cNvPr id="56"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57" name="Freeform: Shape 56">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pic>
        <p:nvPicPr>
          <p:cNvPr id="55" name="Picture 2" descr="Image result for WHATS THE POINT">
            <a:extLst>
              <a:ext uri="{FF2B5EF4-FFF2-40B4-BE49-F238E27FC236}">
                <a16:creationId xmlns:a16="http://schemas.microsoft.com/office/drawing/2014/main" id="{B4AE2CED-1D55-416F-B710-E0E6F83DB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77" y="4279721"/>
            <a:ext cx="33432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61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0" name="Freeform: Shape 9">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16" name="Oval 15">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18" name="Rectangle 17">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20A0D4AD-9C39-4D57-BBF8-BF15E9F6350D}"/>
              </a:ext>
            </a:extLst>
          </p:cNvPr>
          <p:cNvSpPr>
            <a:spLocks noGrp="1"/>
          </p:cNvSpPr>
          <p:nvPr>
            <p:ph type="title"/>
          </p:nvPr>
        </p:nvSpPr>
        <p:spPr>
          <a:xfrm rot="2137379">
            <a:off x="-33098" y="1835512"/>
            <a:ext cx="6988538" cy="1644379"/>
          </a:xfrm>
        </p:spPr>
        <p:txBody>
          <a:bodyPr vert="horz" lIns="91440" tIns="45720" rIns="91440" bIns="45720" rtlCol="0" anchor="b">
            <a:normAutofit/>
          </a:bodyPr>
          <a:lstStyle/>
          <a:p>
            <a:r>
              <a:rPr lang="en-US" sz="5400" b="1" cap="all" spc="1500"/>
              <a:t>Highlighting  CONNECTIONS</a:t>
            </a:r>
          </a:p>
        </p:txBody>
      </p:sp>
      <p:grpSp>
        <p:nvGrpSpPr>
          <p:cNvPr id="20" name="Group 19">
            <a:extLst>
              <a:ext uri="{FF2B5EF4-FFF2-40B4-BE49-F238E27FC236}">
                <a16:creationId xmlns:a16="http://schemas.microsoft.com/office/drawing/2014/main" id="{B2EBBF56-923D-48A7-9F8F-86E33CFA3E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1655" y="673020"/>
            <a:ext cx="4833902" cy="5683329"/>
            <a:chOff x="1674895" y="1345036"/>
            <a:chExt cx="5428610" cy="4210939"/>
          </a:xfrm>
        </p:grpSpPr>
        <p:sp>
          <p:nvSpPr>
            <p:cNvPr id="21" name="Rectangle 20">
              <a:extLst>
                <a:ext uri="{FF2B5EF4-FFF2-40B4-BE49-F238E27FC236}">
                  <a16:creationId xmlns:a16="http://schemas.microsoft.com/office/drawing/2014/main" id="{A6D5794E-BC9E-4A8A-BB29-9A32C8F26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2" name="Rectangle 21">
              <a:extLst>
                <a:ext uri="{FF2B5EF4-FFF2-40B4-BE49-F238E27FC236}">
                  <a16:creationId xmlns:a16="http://schemas.microsoft.com/office/drawing/2014/main" id="{216175AF-13E0-4D14-8638-11BBE835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useBgFill="1">
        <p:nvSpPr>
          <p:cNvPr id="24" name="Rectangle 23">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26"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tx1"/>
          </a:solidFill>
        </p:grpSpPr>
        <p:sp>
          <p:nvSpPr>
            <p:cNvPr id="27" name="Freeform: Shape 2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pic>
        <p:nvPicPr>
          <p:cNvPr id="4" name="Content Placeholder 3" descr="Graphical user interface&#10;&#10;Description automatically generated">
            <a:extLst>
              <a:ext uri="{FF2B5EF4-FFF2-40B4-BE49-F238E27FC236}">
                <a16:creationId xmlns:a16="http://schemas.microsoft.com/office/drawing/2014/main" id="{DE27D789-5EB0-4352-A4B0-08D7F389F6A8}"/>
              </a:ext>
            </a:extLst>
          </p:cNvPr>
          <p:cNvPicPr>
            <a:picLocks noGrp="1" noChangeAspect="1"/>
          </p:cNvPicPr>
          <p:nvPr>
            <p:ph idx="1"/>
          </p:nvPr>
        </p:nvPicPr>
        <p:blipFill>
          <a:blip r:embed="rId3"/>
          <a:stretch>
            <a:fillRect/>
          </a:stretch>
        </p:blipFill>
        <p:spPr>
          <a:xfrm>
            <a:off x="7337112" y="1126418"/>
            <a:ext cx="2860189" cy="4594684"/>
          </a:xfrm>
          <a:prstGeom prst="rect">
            <a:avLst/>
          </a:prstGeom>
          <a:ln w="28575">
            <a:noFill/>
          </a:ln>
        </p:spPr>
      </p:pic>
      <p:sp>
        <p:nvSpPr>
          <p:cNvPr id="33"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5" name="Graphic 212">
            <a:extLst>
              <a:ext uri="{FF2B5EF4-FFF2-40B4-BE49-F238E27FC236}">
                <a16:creationId xmlns:a16="http://schemas.microsoft.com/office/drawing/2014/main" id="{EB8560A9-B281-46EB-A304-1E4A5A00D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Oval 38">
            <a:extLst>
              <a:ext uri="{FF2B5EF4-FFF2-40B4-BE49-F238E27FC236}">
                <a16:creationId xmlns:a16="http://schemas.microsoft.com/office/drawing/2014/main" id="{667882DD-56E8-460E-99D5-86E71982D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 name="Arrow: Right 4">
            <a:extLst>
              <a:ext uri="{FF2B5EF4-FFF2-40B4-BE49-F238E27FC236}">
                <a16:creationId xmlns:a16="http://schemas.microsoft.com/office/drawing/2014/main" id="{921D6774-2F50-45D5-98D6-126A252AAFF6}"/>
              </a:ext>
            </a:extLst>
          </p:cNvPr>
          <p:cNvSpPr/>
          <p:nvPr/>
        </p:nvSpPr>
        <p:spPr>
          <a:xfrm rot="19272321">
            <a:off x="6040381" y="5876903"/>
            <a:ext cx="2352810" cy="540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ource Sans Pro"/>
                <a:ea typeface="+mn-ea"/>
                <a:cs typeface="+mn-cs"/>
              </a:rPr>
              <a:t>Important for GCSE</a:t>
            </a:r>
          </a:p>
        </p:txBody>
      </p:sp>
      <p:sp>
        <p:nvSpPr>
          <p:cNvPr id="32" name="Arrow: Right 31">
            <a:extLst>
              <a:ext uri="{FF2B5EF4-FFF2-40B4-BE49-F238E27FC236}">
                <a16:creationId xmlns:a16="http://schemas.microsoft.com/office/drawing/2014/main" id="{D594C079-4812-48E0-B837-908485F98AD9}"/>
              </a:ext>
            </a:extLst>
          </p:cNvPr>
          <p:cNvSpPr/>
          <p:nvPr/>
        </p:nvSpPr>
        <p:spPr>
          <a:xfrm rot="20283469">
            <a:off x="5121182" y="4580416"/>
            <a:ext cx="2892088" cy="726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ource Sans Pro"/>
                <a:ea typeface="+mn-ea"/>
                <a:cs typeface="+mn-cs"/>
              </a:rPr>
              <a:t>Studied in more depth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ource Sans Pro"/>
                <a:ea typeface="+mn-ea"/>
                <a:cs typeface="+mn-cs"/>
              </a:rPr>
              <a:t> A Level</a:t>
            </a:r>
          </a:p>
        </p:txBody>
      </p:sp>
      <p:sp>
        <p:nvSpPr>
          <p:cNvPr id="6" name="Arrow: Left 5">
            <a:extLst>
              <a:ext uri="{FF2B5EF4-FFF2-40B4-BE49-F238E27FC236}">
                <a16:creationId xmlns:a16="http://schemas.microsoft.com/office/drawing/2014/main" id="{5A9DAC29-FDCD-430A-90BA-0E90FA5DDB93}"/>
              </a:ext>
            </a:extLst>
          </p:cNvPr>
          <p:cNvSpPr/>
          <p:nvPr/>
        </p:nvSpPr>
        <p:spPr>
          <a:xfrm>
            <a:off x="9549947" y="3063389"/>
            <a:ext cx="2642053" cy="813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ource Sans Pro"/>
                <a:ea typeface="+mn-ea"/>
                <a:cs typeface="+mn-cs"/>
              </a:rPr>
              <a:t>Important for A Level</a:t>
            </a:r>
          </a:p>
        </p:txBody>
      </p:sp>
      <p:sp>
        <p:nvSpPr>
          <p:cNvPr id="36" name="Arrow: Left 35">
            <a:extLst>
              <a:ext uri="{FF2B5EF4-FFF2-40B4-BE49-F238E27FC236}">
                <a16:creationId xmlns:a16="http://schemas.microsoft.com/office/drawing/2014/main" id="{18447CDB-5974-4F6B-B5EF-82A8DB1332F1}"/>
              </a:ext>
            </a:extLst>
          </p:cNvPr>
          <p:cNvSpPr/>
          <p:nvPr/>
        </p:nvSpPr>
        <p:spPr>
          <a:xfrm rot="20019676">
            <a:off x="9565707" y="1132895"/>
            <a:ext cx="2740485" cy="9110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ource Sans Pro"/>
                <a:ea typeface="+mn-ea"/>
                <a:cs typeface="+mn-cs"/>
              </a:rPr>
              <a:t>Similar skills as Year 9 Assessment</a:t>
            </a:r>
          </a:p>
        </p:txBody>
      </p:sp>
      <p:sp>
        <p:nvSpPr>
          <p:cNvPr id="7" name="Arrow: Curved Right 6">
            <a:extLst>
              <a:ext uri="{FF2B5EF4-FFF2-40B4-BE49-F238E27FC236}">
                <a16:creationId xmlns:a16="http://schemas.microsoft.com/office/drawing/2014/main" id="{CC0F3B9A-E41A-4808-983C-C961FD930286}"/>
              </a:ext>
            </a:extLst>
          </p:cNvPr>
          <p:cNvSpPr/>
          <p:nvPr/>
        </p:nvSpPr>
        <p:spPr>
          <a:xfrm flipH="1" flipV="1">
            <a:off x="9573796" y="3771142"/>
            <a:ext cx="746696" cy="1214744"/>
          </a:xfrm>
          <a:prstGeom prst="curvedRightArrow">
            <a:avLst>
              <a:gd name="adj1" fmla="val 25000"/>
              <a:gd name="adj2" fmla="val 50000"/>
              <a:gd name="adj3" fmla="val 37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 name="Rectangle 7">
            <a:extLst>
              <a:ext uri="{FF2B5EF4-FFF2-40B4-BE49-F238E27FC236}">
                <a16:creationId xmlns:a16="http://schemas.microsoft.com/office/drawing/2014/main" id="{8F117D94-27EE-4EB4-900B-86A754BD53A9}"/>
              </a:ext>
            </a:extLst>
          </p:cNvPr>
          <p:cNvSpPr/>
          <p:nvPr/>
        </p:nvSpPr>
        <p:spPr>
          <a:xfrm>
            <a:off x="10043624" y="4306584"/>
            <a:ext cx="1288741" cy="65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ource Sans Pro"/>
                <a:ea typeface="+mn-ea"/>
                <a:cs typeface="+mn-cs"/>
              </a:rPr>
              <a:t>Links to Y8 Trip</a:t>
            </a:r>
          </a:p>
        </p:txBody>
      </p:sp>
      <p:sp>
        <p:nvSpPr>
          <p:cNvPr id="15" name="Arrow: Curved Right 14">
            <a:extLst>
              <a:ext uri="{FF2B5EF4-FFF2-40B4-BE49-F238E27FC236}">
                <a16:creationId xmlns:a16="http://schemas.microsoft.com/office/drawing/2014/main" id="{61480A5C-7B1C-4D26-990D-A2EBCB9485A4}"/>
              </a:ext>
            </a:extLst>
          </p:cNvPr>
          <p:cNvSpPr/>
          <p:nvPr/>
        </p:nvSpPr>
        <p:spPr>
          <a:xfrm>
            <a:off x="6550386" y="1934679"/>
            <a:ext cx="1017692" cy="22327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Rectangle 16">
            <a:extLst>
              <a:ext uri="{FF2B5EF4-FFF2-40B4-BE49-F238E27FC236}">
                <a16:creationId xmlns:a16="http://schemas.microsoft.com/office/drawing/2014/main" id="{6C62ECEE-2C1A-453B-9F97-57707F98D1D7}"/>
              </a:ext>
            </a:extLst>
          </p:cNvPr>
          <p:cNvSpPr/>
          <p:nvPr/>
        </p:nvSpPr>
        <p:spPr>
          <a:xfrm>
            <a:off x="6267570" y="1332618"/>
            <a:ext cx="1431908" cy="845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ource Sans Pro"/>
                <a:ea typeface="+mn-ea"/>
                <a:cs typeface="+mn-cs"/>
              </a:rPr>
              <a:t>Y9 work links to Y12 Trip</a:t>
            </a:r>
          </a:p>
        </p:txBody>
      </p:sp>
      <p:sp>
        <p:nvSpPr>
          <p:cNvPr id="38" name="Arrow: Right 37">
            <a:extLst>
              <a:ext uri="{FF2B5EF4-FFF2-40B4-BE49-F238E27FC236}">
                <a16:creationId xmlns:a16="http://schemas.microsoft.com/office/drawing/2014/main" id="{28F3E4D2-E3DD-4721-B8DB-AA1067BFE7CF}"/>
              </a:ext>
            </a:extLst>
          </p:cNvPr>
          <p:cNvSpPr/>
          <p:nvPr/>
        </p:nvSpPr>
        <p:spPr>
          <a:xfrm rot="2794916">
            <a:off x="6903265" y="161709"/>
            <a:ext cx="1781323" cy="135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ource Sans Pro"/>
                <a:ea typeface="+mn-ea"/>
                <a:cs typeface="+mn-cs"/>
              </a:rPr>
              <a:t>Studied in more depth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ource Sans Pro"/>
                <a:ea typeface="+mn-ea"/>
                <a:cs typeface="+mn-cs"/>
              </a:rPr>
              <a:t>GCSE</a:t>
            </a:r>
          </a:p>
        </p:txBody>
      </p:sp>
      <p:pic>
        <p:nvPicPr>
          <p:cNvPr id="1026" name="Picture 2" descr="Image result for WHATS THE POINT">
            <a:extLst>
              <a:ext uri="{FF2B5EF4-FFF2-40B4-BE49-F238E27FC236}">
                <a16:creationId xmlns:a16="http://schemas.microsoft.com/office/drawing/2014/main" id="{7415D072-F1B1-442D-B82D-3C75156F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677" y="4279721"/>
            <a:ext cx="33432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8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6" grpId="0" animBg="1"/>
      <p:bldP spid="36" grpId="0" animBg="1"/>
      <p:bldP spid="8" grpId="0" animBg="1"/>
      <p:bldP spid="1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8" name="Freeform: Shape 7">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14" name="Oval 13">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16" name="Rectangle 15">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77454" y="3965691"/>
            <a:ext cx="3014546" cy="289230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42B987A8-3C5A-4495-85A2-B7BBC3EAC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77454" y="3965691"/>
            <a:ext cx="3014546" cy="289230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2" name="Rectangle 21">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6453" y="857546"/>
            <a:ext cx="6964685"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4" name="Rectangle 23">
            <a:extLst>
              <a:ext uri="{FF2B5EF4-FFF2-40B4-BE49-F238E27FC236}">
                <a16:creationId xmlns:a16="http://schemas.microsoft.com/office/drawing/2014/main" id="{AB32CDD2-9715-425B-9CCC-CF8CE92BE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6453" y="857546"/>
            <a:ext cx="6964685"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3799266" cy="401991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EB013C47-A4B4-4108-87AF-82C5CD7DF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3799266" cy="401991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useBgFill="1">
        <p:nvSpPr>
          <p:cNvPr id="30" name="Rectangle 29">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2"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0971" y="136525"/>
            <a:ext cx="1035526" cy="103552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Graphic 212">
            <a:extLst>
              <a:ext uri="{FF2B5EF4-FFF2-40B4-BE49-F238E27FC236}">
                <a16:creationId xmlns:a16="http://schemas.microsoft.com/office/drawing/2014/main" id="{BC8E4194-D60D-466F-B2E4-E0A0C145F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0971" y="136525"/>
            <a:ext cx="1035526" cy="103552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3CC77538-4808-424E-B8C0-27F2E19E00EA}"/>
              </a:ext>
            </a:extLst>
          </p:cNvPr>
          <p:cNvSpPr>
            <a:spLocks noGrp="1"/>
          </p:cNvSpPr>
          <p:nvPr>
            <p:ph type="title"/>
          </p:nvPr>
        </p:nvSpPr>
        <p:spPr>
          <a:xfrm>
            <a:off x="2886765" y="1017432"/>
            <a:ext cx="6418471" cy="3170574"/>
          </a:xfrm>
        </p:spPr>
        <p:txBody>
          <a:bodyPr vert="horz" lIns="91440" tIns="45720" rIns="91440" bIns="45720" rtlCol="0" anchor="b">
            <a:normAutofit/>
          </a:bodyPr>
          <a:lstStyle/>
          <a:p>
            <a:pPr algn="ctr"/>
            <a:r>
              <a:rPr lang="en-US" sz="6000" b="1" kern="1200" cap="all" spc="1500" baseline="0">
                <a:solidFill>
                  <a:schemeClr val="tx1"/>
                </a:solidFill>
                <a:latin typeface="+mj-lt"/>
                <a:ea typeface="Source Sans Pro SemiBold" panose="020B0603030403020204" pitchFamily="34" charset="0"/>
                <a:cs typeface="+mj-cs"/>
              </a:rPr>
              <a:t>Unit Summaries</a:t>
            </a:r>
          </a:p>
        </p:txBody>
      </p:sp>
      <p:sp>
        <p:nvSpPr>
          <p:cNvPr id="36" name="Freeform: Shape 35">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nvGrpSpPr>
          <p:cNvPr id="4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41751" y="5783167"/>
            <a:ext cx="1054466" cy="469689"/>
            <a:chOff x="9841624" y="4115729"/>
            <a:chExt cx="602169" cy="268223"/>
          </a:xfrm>
          <a:solidFill>
            <a:schemeClr val="tx1"/>
          </a:solidFill>
        </p:grpSpPr>
        <p:sp>
          <p:nvSpPr>
            <p:cNvPr id="41" name="Freeform: Shape 4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1098706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CED85BEE-B4AB-4A63-B337-73B8EA1F671B}"/>
              </a:ext>
            </a:extLst>
          </p:cNvPr>
          <p:cNvSpPr>
            <a:spLocks noGrp="1"/>
          </p:cNvSpPr>
          <p:nvPr>
            <p:ph type="title"/>
          </p:nvPr>
        </p:nvSpPr>
        <p:spPr>
          <a:xfrm>
            <a:off x="1331088" y="565739"/>
            <a:ext cx="9745883" cy="1124949"/>
          </a:xfrm>
        </p:spPr>
        <p:txBody>
          <a:bodyPr>
            <a:normAutofit/>
          </a:bodyPr>
          <a:lstStyle/>
          <a:p>
            <a:r>
              <a:rPr lang="en-GB"/>
              <a:t>Unit Summaries</a:t>
            </a:r>
          </a:p>
        </p:txBody>
      </p:sp>
      <p:sp>
        <p:nvSpPr>
          <p:cNvPr id="11" name="Freeform: Shape 10">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Oval 14">
            <a:extLst>
              <a:ext uri="{FF2B5EF4-FFF2-40B4-BE49-F238E27FC236}">
                <a16:creationId xmlns:a16="http://schemas.microsoft.com/office/drawing/2014/main" id="{5D1FF148-6725-4278-A9A8-A9A6A3F26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Oval 16">
            <a:extLst>
              <a:ext uri="{FF2B5EF4-FFF2-40B4-BE49-F238E27FC236}">
                <a16:creationId xmlns:a16="http://schemas.microsoft.com/office/drawing/2014/main" id="{B247507B-4D21-4FF7-B49C-239309CF2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aphicFrame>
        <p:nvGraphicFramePr>
          <p:cNvPr id="5" name="Content Placeholder 2">
            <a:extLst>
              <a:ext uri="{FF2B5EF4-FFF2-40B4-BE49-F238E27FC236}">
                <a16:creationId xmlns:a16="http://schemas.microsoft.com/office/drawing/2014/main" id="{A87D6ABA-2E62-4910-B2C8-C90ADFB5B70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7666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5BEE-B4AB-4A63-B337-73B8EA1F671B}"/>
              </a:ext>
            </a:extLst>
          </p:cNvPr>
          <p:cNvSpPr>
            <a:spLocks noGrp="1"/>
          </p:cNvSpPr>
          <p:nvPr>
            <p:ph type="title"/>
          </p:nvPr>
        </p:nvSpPr>
        <p:spPr>
          <a:xfrm>
            <a:off x="1331088" y="565739"/>
            <a:ext cx="9745883" cy="1124949"/>
          </a:xfrm>
        </p:spPr>
        <p:txBody>
          <a:bodyPr>
            <a:normAutofit/>
          </a:bodyPr>
          <a:lstStyle/>
          <a:p>
            <a:r>
              <a:rPr lang="en-GB"/>
              <a:t>Unit Summaries</a:t>
            </a:r>
          </a:p>
        </p:txBody>
      </p:sp>
      <p:graphicFrame>
        <p:nvGraphicFramePr>
          <p:cNvPr id="5" name="Content Placeholder 2">
            <a:extLst>
              <a:ext uri="{FF2B5EF4-FFF2-40B4-BE49-F238E27FC236}">
                <a16:creationId xmlns:a16="http://schemas.microsoft.com/office/drawing/2014/main" id="{A87D6ABA-2E62-4910-B2C8-C90ADFB5B707}"/>
              </a:ext>
            </a:extLst>
          </p:cNvPr>
          <p:cNvGraphicFramePr>
            <a:graphicFrameLocks noGrp="1"/>
          </p:cNvGraphicFramePr>
          <p:nvPr>
            <p:ph idx="1"/>
          </p:nvPr>
        </p:nvGraphicFramePr>
        <p:xfrm>
          <a:off x="405064" y="1919217"/>
          <a:ext cx="4523072" cy="4373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extBox 3">
            <a:extLst>
              <a:ext uri="{FF2B5EF4-FFF2-40B4-BE49-F238E27FC236}">
                <a16:creationId xmlns:a16="http://schemas.microsoft.com/office/drawing/2014/main" id="{C4DC07A4-1A1A-77DA-E315-84A950861950}"/>
              </a:ext>
            </a:extLst>
          </p:cNvPr>
          <p:cNvGraphicFramePr/>
          <p:nvPr/>
        </p:nvGraphicFramePr>
        <p:xfrm>
          <a:off x="5563402" y="1919217"/>
          <a:ext cx="5688531" cy="3785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80685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AC920-7385-4DDA-AFB1-CB4A0D4E4308}"/>
              </a:ext>
            </a:extLst>
          </p:cNvPr>
          <p:cNvPicPr>
            <a:picLocks noChangeAspect="1"/>
          </p:cNvPicPr>
          <p:nvPr/>
        </p:nvPicPr>
        <p:blipFill>
          <a:blip r:embed="rId3"/>
          <a:stretch>
            <a:fillRect/>
          </a:stretch>
        </p:blipFill>
        <p:spPr>
          <a:xfrm>
            <a:off x="-81763" y="1346697"/>
            <a:ext cx="4916224" cy="4871223"/>
          </a:xfrm>
          <a:prstGeom prst="rect">
            <a:avLst/>
          </a:prstGeom>
        </p:spPr>
      </p:pic>
      <p:sp>
        <p:nvSpPr>
          <p:cNvPr id="3" name="Title 1">
            <a:extLst>
              <a:ext uri="{FF2B5EF4-FFF2-40B4-BE49-F238E27FC236}">
                <a16:creationId xmlns:a16="http://schemas.microsoft.com/office/drawing/2014/main" id="{FD5FF314-C70F-4F4B-8D08-7874C2E00A5F}"/>
              </a:ext>
            </a:extLst>
          </p:cNvPr>
          <p:cNvSpPr txBox="1">
            <a:spLocks/>
          </p:cNvSpPr>
          <p:nvPr/>
        </p:nvSpPr>
        <p:spPr>
          <a:xfrm>
            <a:off x="1331088" y="565739"/>
            <a:ext cx="9745883" cy="11249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Source Sans Pro"/>
                <a:ea typeface="+mj-ea"/>
                <a:cs typeface="+mj-cs"/>
              </a:rPr>
              <a:t>Unit Summaries</a:t>
            </a:r>
          </a:p>
        </p:txBody>
      </p:sp>
      <p:sp>
        <p:nvSpPr>
          <p:cNvPr id="4" name="TextBox 3">
            <a:extLst>
              <a:ext uri="{FF2B5EF4-FFF2-40B4-BE49-F238E27FC236}">
                <a16:creationId xmlns:a16="http://schemas.microsoft.com/office/drawing/2014/main" id="{2D168E18-A2BA-4ECA-93AA-F9F1EBECBC52}"/>
              </a:ext>
            </a:extLst>
          </p:cNvPr>
          <p:cNvSpPr txBox="1"/>
          <p:nvPr/>
        </p:nvSpPr>
        <p:spPr>
          <a:xfrm>
            <a:off x="5871411" y="1690688"/>
            <a:ext cx="539977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ource Sans Pro"/>
                <a:ea typeface="+mn-ea"/>
                <a:cs typeface="+mn-cs"/>
              </a:rPr>
              <a:t>What is the point of learning this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ource Sans Pro"/>
                <a:ea typeface="+mn-ea"/>
                <a:cs typeface="+mn-cs"/>
              </a:rPr>
              <a:t>Does it relate to anything studied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ource Sans Pro"/>
                <a:ea typeface="+mn-ea"/>
                <a:cs typeface="+mn-cs"/>
              </a:rPr>
              <a:t>Does it relate to anything you will go on to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ource Sans Pro"/>
                <a:ea typeface="+mn-ea"/>
                <a:cs typeface="+mn-cs"/>
              </a:rPr>
              <a:t>Why do you need to study this?</a:t>
            </a:r>
          </a:p>
        </p:txBody>
      </p:sp>
    </p:spTree>
    <p:extLst>
      <p:ext uri="{BB962C8B-B14F-4D97-AF65-F5344CB8AC3E}">
        <p14:creationId xmlns:p14="http://schemas.microsoft.com/office/powerpoint/2010/main" val="928560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B379D-ACE6-4105-B1CE-48DBA0CC2FE5}"/>
              </a:ext>
            </a:extLst>
          </p:cNvPr>
          <p:cNvPicPr>
            <a:picLocks noChangeAspect="1"/>
          </p:cNvPicPr>
          <p:nvPr/>
        </p:nvPicPr>
        <p:blipFill>
          <a:blip r:embed="rId3"/>
          <a:stretch>
            <a:fillRect/>
          </a:stretch>
        </p:blipFill>
        <p:spPr>
          <a:xfrm>
            <a:off x="757288" y="1519177"/>
            <a:ext cx="3294947" cy="4454901"/>
          </a:xfrm>
          <a:prstGeom prst="rect">
            <a:avLst/>
          </a:prstGeom>
        </p:spPr>
      </p:pic>
      <p:sp>
        <p:nvSpPr>
          <p:cNvPr id="3" name="Title 1">
            <a:extLst>
              <a:ext uri="{FF2B5EF4-FFF2-40B4-BE49-F238E27FC236}">
                <a16:creationId xmlns:a16="http://schemas.microsoft.com/office/drawing/2014/main" id="{8760CDA6-54CA-4F96-80B2-F4D05B22142B}"/>
              </a:ext>
            </a:extLst>
          </p:cNvPr>
          <p:cNvSpPr txBox="1">
            <a:spLocks/>
          </p:cNvSpPr>
          <p:nvPr/>
        </p:nvSpPr>
        <p:spPr>
          <a:xfrm>
            <a:off x="1331088" y="565739"/>
            <a:ext cx="9745883" cy="11249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Source Sans Pro"/>
                <a:ea typeface="+mj-ea"/>
                <a:cs typeface="+mj-cs"/>
              </a:rPr>
              <a:t>Unit Summaries</a:t>
            </a:r>
          </a:p>
        </p:txBody>
      </p:sp>
      <p:sp>
        <p:nvSpPr>
          <p:cNvPr id="5" name="TextBox 4">
            <a:extLst>
              <a:ext uri="{FF2B5EF4-FFF2-40B4-BE49-F238E27FC236}">
                <a16:creationId xmlns:a16="http://schemas.microsoft.com/office/drawing/2014/main" id="{2040C658-DCE7-441E-B8A4-9AED305F7DC3}"/>
              </a:ext>
            </a:extLst>
          </p:cNvPr>
          <p:cNvSpPr txBox="1"/>
          <p:nvPr/>
        </p:nvSpPr>
        <p:spPr>
          <a:xfrm>
            <a:off x="5405120" y="1690688"/>
            <a:ext cx="624565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Source Sans Pro"/>
                <a:ea typeface="+mn-ea"/>
                <a:cs typeface="+mn-cs"/>
              </a:rPr>
              <a:t>What are the key words you need for this unit?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Source Sans Pro"/>
                <a:ea typeface="+mn-ea"/>
                <a:cs typeface="+mn-cs"/>
              </a:rPr>
              <a:t>Are you using them in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Source Sans Pro"/>
                <a:ea typeface="+mn-ea"/>
                <a:cs typeface="+mn-cs"/>
              </a:rPr>
              <a:t>Do you know what they mean?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Source Sans Pro"/>
                <a:ea typeface="+mn-ea"/>
                <a:cs typeface="+mn-cs"/>
              </a:rPr>
              <a:t>Can you spell them correctly?</a:t>
            </a:r>
          </a:p>
        </p:txBody>
      </p:sp>
    </p:spTree>
    <p:extLst>
      <p:ext uri="{BB962C8B-B14F-4D97-AF65-F5344CB8AC3E}">
        <p14:creationId xmlns:p14="http://schemas.microsoft.com/office/powerpoint/2010/main" val="60967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6CED2-D007-4AE6-AF1E-237D48952FA7}"/>
              </a:ext>
            </a:extLst>
          </p:cNvPr>
          <p:cNvPicPr>
            <a:picLocks noChangeAspect="1"/>
          </p:cNvPicPr>
          <p:nvPr/>
        </p:nvPicPr>
        <p:blipFill>
          <a:blip r:embed="rId3"/>
          <a:stretch>
            <a:fillRect/>
          </a:stretch>
        </p:blipFill>
        <p:spPr>
          <a:xfrm>
            <a:off x="500513" y="1878464"/>
            <a:ext cx="3661889" cy="4214328"/>
          </a:xfrm>
          <a:prstGeom prst="rect">
            <a:avLst/>
          </a:prstGeom>
        </p:spPr>
      </p:pic>
      <p:sp>
        <p:nvSpPr>
          <p:cNvPr id="3" name="Title 1">
            <a:extLst>
              <a:ext uri="{FF2B5EF4-FFF2-40B4-BE49-F238E27FC236}">
                <a16:creationId xmlns:a16="http://schemas.microsoft.com/office/drawing/2014/main" id="{3906E062-8F69-462B-89FE-E802BFADCEB7}"/>
              </a:ext>
            </a:extLst>
          </p:cNvPr>
          <p:cNvSpPr txBox="1">
            <a:spLocks/>
          </p:cNvSpPr>
          <p:nvPr/>
        </p:nvSpPr>
        <p:spPr>
          <a:xfrm>
            <a:off x="1331088" y="565739"/>
            <a:ext cx="9745883" cy="11249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Source Sans Pro"/>
                <a:ea typeface="+mj-ea"/>
                <a:cs typeface="+mj-cs"/>
              </a:rPr>
              <a:t>Unit Summaries</a:t>
            </a:r>
          </a:p>
        </p:txBody>
      </p:sp>
      <p:pic>
        <p:nvPicPr>
          <p:cNvPr id="6" name="Graphic 5" descr="Open book with solid fill">
            <a:extLst>
              <a:ext uri="{FF2B5EF4-FFF2-40B4-BE49-F238E27FC236}">
                <a16:creationId xmlns:a16="http://schemas.microsoft.com/office/drawing/2014/main" id="{32B35F00-8308-4C90-BCB9-33A3D1E9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8392" y="2511392"/>
            <a:ext cx="1374808" cy="1374808"/>
          </a:xfrm>
          <a:prstGeom prst="rect">
            <a:avLst/>
          </a:prstGeom>
        </p:spPr>
      </p:pic>
      <p:pic>
        <p:nvPicPr>
          <p:cNvPr id="8" name="Graphic 7" descr="Video camera outline">
            <a:extLst>
              <a:ext uri="{FF2B5EF4-FFF2-40B4-BE49-F238E27FC236}">
                <a16:creationId xmlns:a16="http://schemas.microsoft.com/office/drawing/2014/main" id="{792B3F33-B478-4327-A480-1E69C7FF12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82681" y="2520483"/>
            <a:ext cx="1374807" cy="1374807"/>
          </a:xfrm>
          <a:prstGeom prst="rect">
            <a:avLst/>
          </a:prstGeom>
        </p:spPr>
      </p:pic>
      <p:pic>
        <p:nvPicPr>
          <p:cNvPr id="10" name="Graphic 9" descr="Headphones with solid fill">
            <a:extLst>
              <a:ext uri="{FF2B5EF4-FFF2-40B4-BE49-F238E27FC236}">
                <a16:creationId xmlns:a16="http://schemas.microsoft.com/office/drawing/2014/main" id="{9D4B2842-5312-4858-B4A1-CD79F03D89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72209" y="2511392"/>
            <a:ext cx="1204762" cy="1204762"/>
          </a:xfrm>
          <a:prstGeom prst="rect">
            <a:avLst/>
          </a:prstGeom>
        </p:spPr>
      </p:pic>
      <p:pic>
        <p:nvPicPr>
          <p:cNvPr id="12" name="Graphic 11" descr="Rv outline">
            <a:extLst>
              <a:ext uri="{FF2B5EF4-FFF2-40B4-BE49-F238E27FC236}">
                <a16:creationId xmlns:a16="http://schemas.microsoft.com/office/drawing/2014/main" id="{292DD4DB-1ED2-466E-A459-0A58866FC5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28934" y="4079289"/>
            <a:ext cx="1306848" cy="1306848"/>
          </a:xfrm>
          <a:prstGeom prst="rect">
            <a:avLst/>
          </a:prstGeom>
        </p:spPr>
      </p:pic>
      <p:pic>
        <p:nvPicPr>
          <p:cNvPr id="14" name="Graphic 13" descr="Group brainstorm outline">
            <a:extLst>
              <a:ext uri="{FF2B5EF4-FFF2-40B4-BE49-F238E27FC236}">
                <a16:creationId xmlns:a16="http://schemas.microsoft.com/office/drawing/2014/main" id="{53D7C333-FCD1-45A3-91D1-7FB1D6447A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96818" y="4145163"/>
            <a:ext cx="1240974" cy="1240974"/>
          </a:xfrm>
          <a:prstGeom prst="rect">
            <a:avLst/>
          </a:prstGeom>
        </p:spPr>
      </p:pic>
    </p:spTree>
    <p:extLst>
      <p:ext uri="{BB962C8B-B14F-4D97-AF65-F5344CB8AC3E}">
        <p14:creationId xmlns:p14="http://schemas.microsoft.com/office/powerpoint/2010/main" val="236849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p:txBody>
          <a:bodyPr>
            <a:normAutofit/>
          </a:bodyPr>
          <a:lstStyle/>
          <a:p>
            <a:pPr marL="0" indent="0">
              <a:buNone/>
            </a:pPr>
            <a:r>
              <a:rPr lang="en-GB" sz="3200" dirty="0"/>
              <a:t>September</a:t>
            </a:r>
          </a:p>
          <a:p>
            <a:pPr marL="0" indent="0">
              <a:buNone/>
            </a:pPr>
            <a:endParaRPr lang="en-GB" sz="3200" dirty="0"/>
          </a:p>
          <a:p>
            <a:r>
              <a:rPr lang="en-GB" dirty="0"/>
              <a:t>21</a:t>
            </a:r>
            <a:r>
              <a:rPr lang="en-GB" baseline="30000" dirty="0"/>
              <a:t>st</a:t>
            </a:r>
            <a:r>
              <a:rPr lang="en-GB" dirty="0"/>
              <a:t>   Y11 Sixth Form Curriculum Seminars begin</a:t>
            </a:r>
          </a:p>
          <a:p>
            <a:r>
              <a:rPr lang="en-GB" dirty="0"/>
              <a:t>21</a:t>
            </a:r>
            <a:r>
              <a:rPr lang="en-GB" baseline="30000" dirty="0"/>
              <a:t>st</a:t>
            </a:r>
            <a:r>
              <a:rPr lang="en-GB" dirty="0"/>
              <a:t> Open Evening (5:30pm) </a:t>
            </a:r>
          </a:p>
          <a:p>
            <a:r>
              <a:rPr lang="en-GB" dirty="0"/>
              <a:t>28</a:t>
            </a:r>
            <a:r>
              <a:rPr lang="en-GB" baseline="30000" dirty="0"/>
              <a:t>th</a:t>
            </a:r>
            <a:r>
              <a:rPr lang="en-GB" dirty="0"/>
              <a:t> Careers Fair 3pm - 7pm </a:t>
            </a:r>
          </a:p>
          <a:p>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p:txBody>
          <a:bodyPr>
            <a:normAutofit/>
          </a:bodyPr>
          <a:lstStyle/>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
        <p:nvSpPr>
          <p:cNvPr id="8" name="Content Placeholder 7">
            <a:extLst>
              <a:ext uri="{FF2B5EF4-FFF2-40B4-BE49-F238E27FC236}">
                <a16:creationId xmlns:a16="http://schemas.microsoft.com/office/drawing/2014/main" id="{B067F46A-2A5D-481E-828C-03C5B8FBD380}"/>
              </a:ext>
            </a:extLst>
          </p:cNvPr>
          <p:cNvSpPr txBox="1">
            <a:spLocks/>
          </p:cNvSpPr>
          <p:nvPr/>
        </p:nvSpPr>
        <p:spPr>
          <a:xfrm>
            <a:off x="6197600" y="1600201"/>
            <a:ext cx="5384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GB" sz="3200" dirty="0"/>
              <a:t>October</a:t>
            </a:r>
          </a:p>
          <a:p>
            <a:pPr marL="0" indent="0">
              <a:buNone/>
            </a:pPr>
            <a:endParaRPr lang="en-GB" sz="3200" dirty="0"/>
          </a:p>
          <a:p>
            <a:r>
              <a:rPr lang="en-GB" dirty="0"/>
              <a:t>3</a:t>
            </a:r>
            <a:r>
              <a:rPr lang="en-GB" baseline="30000" dirty="0"/>
              <a:t>rd</a:t>
            </a:r>
            <a:r>
              <a:rPr lang="en-GB" dirty="0"/>
              <a:t>  Sixth Form Open Evening School closes at 2pm </a:t>
            </a:r>
          </a:p>
          <a:p>
            <a:r>
              <a:rPr lang="en-GB" dirty="0"/>
              <a:t>4</a:t>
            </a:r>
            <a:r>
              <a:rPr lang="en-GB" baseline="30000" dirty="0"/>
              <a:t>th</a:t>
            </a:r>
            <a:r>
              <a:rPr lang="en-GB" dirty="0"/>
              <a:t>  INSET DAY 2</a:t>
            </a:r>
          </a:p>
          <a:p>
            <a:r>
              <a:rPr lang="en-GB" dirty="0"/>
              <a:t>10</a:t>
            </a:r>
            <a:r>
              <a:rPr lang="en-GB" baseline="30000" dirty="0"/>
              <a:t>th</a:t>
            </a:r>
            <a:r>
              <a:rPr lang="en-GB" dirty="0"/>
              <a:t>  11PC1 Issued </a:t>
            </a:r>
          </a:p>
          <a:p>
            <a:r>
              <a:rPr lang="en-GB" dirty="0"/>
              <a:t>23</a:t>
            </a:r>
            <a:r>
              <a:rPr lang="en-GB" baseline="30000" dirty="0"/>
              <a:t>rd</a:t>
            </a:r>
            <a:r>
              <a:rPr lang="en-GB" dirty="0"/>
              <a:t> – Half Term</a:t>
            </a:r>
          </a:p>
          <a:p>
            <a:endParaRPr lang="en-GB" dirty="0"/>
          </a:p>
          <a:p>
            <a:endParaRPr lang="en-GB" dirty="0"/>
          </a:p>
        </p:txBody>
      </p:sp>
    </p:spTree>
    <p:extLst>
      <p:ext uri="{BB962C8B-B14F-4D97-AF65-F5344CB8AC3E}">
        <p14:creationId xmlns:p14="http://schemas.microsoft.com/office/powerpoint/2010/main" val="3044663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843488-220E-4700-A073-D6668BB26286}"/>
              </a:ext>
            </a:extLst>
          </p:cNvPr>
          <p:cNvPicPr>
            <a:picLocks noChangeAspect="1"/>
          </p:cNvPicPr>
          <p:nvPr/>
        </p:nvPicPr>
        <p:blipFill>
          <a:blip r:embed="rId3"/>
          <a:stretch>
            <a:fillRect/>
          </a:stretch>
        </p:blipFill>
        <p:spPr>
          <a:xfrm>
            <a:off x="510139" y="1642526"/>
            <a:ext cx="3492073" cy="4302234"/>
          </a:xfrm>
          <a:prstGeom prst="rect">
            <a:avLst/>
          </a:prstGeom>
        </p:spPr>
      </p:pic>
      <p:sp>
        <p:nvSpPr>
          <p:cNvPr id="3" name="Title 1">
            <a:extLst>
              <a:ext uri="{FF2B5EF4-FFF2-40B4-BE49-F238E27FC236}">
                <a16:creationId xmlns:a16="http://schemas.microsoft.com/office/drawing/2014/main" id="{DC8C8AFC-E216-4856-8A27-01F1D03CBFCD}"/>
              </a:ext>
            </a:extLst>
          </p:cNvPr>
          <p:cNvSpPr txBox="1">
            <a:spLocks/>
          </p:cNvSpPr>
          <p:nvPr/>
        </p:nvSpPr>
        <p:spPr>
          <a:xfrm>
            <a:off x="1331088" y="565739"/>
            <a:ext cx="9745883" cy="11249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Source Sans Pro"/>
                <a:ea typeface="+mj-ea"/>
                <a:cs typeface="+mj-cs"/>
              </a:rPr>
              <a:t>Unit Summaries</a:t>
            </a:r>
          </a:p>
        </p:txBody>
      </p:sp>
      <p:sp>
        <p:nvSpPr>
          <p:cNvPr id="4" name="TextBox 3">
            <a:extLst>
              <a:ext uri="{FF2B5EF4-FFF2-40B4-BE49-F238E27FC236}">
                <a16:creationId xmlns:a16="http://schemas.microsoft.com/office/drawing/2014/main" id="{04E32938-46D8-4CBB-BB3F-92A38B26CBB1}"/>
              </a:ext>
            </a:extLst>
          </p:cNvPr>
          <p:cNvSpPr txBox="1"/>
          <p:nvPr/>
        </p:nvSpPr>
        <p:spPr>
          <a:xfrm>
            <a:off x="5871411" y="1690688"/>
            <a:ext cx="5399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21BA9F30-ED24-4C3A-A310-F7DD8A5D4C8A}"/>
              </a:ext>
            </a:extLst>
          </p:cNvPr>
          <p:cNvSpPr txBox="1"/>
          <p:nvPr/>
        </p:nvSpPr>
        <p:spPr>
          <a:xfrm>
            <a:off x="5322771" y="1690688"/>
            <a:ext cx="553814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Source Sans Pro"/>
                <a:ea typeface="+mn-ea"/>
                <a:cs typeface="+mn-cs"/>
              </a:rPr>
              <a:t>How will you be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Source Sans Pro"/>
                <a:ea typeface="+mn-ea"/>
                <a:cs typeface="+mn-cs"/>
              </a:rPr>
              <a:t>When will you be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Source Sans Pro"/>
                <a:ea typeface="+mn-ea"/>
                <a:cs typeface="+mn-cs"/>
              </a:rPr>
              <a:t>What will you be assessed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Source Sans Pro"/>
                <a:ea typeface="+mn-ea"/>
                <a:cs typeface="+mn-cs"/>
              </a:rPr>
              <a:t>How should you prepare?</a:t>
            </a:r>
          </a:p>
        </p:txBody>
      </p:sp>
    </p:spTree>
    <p:extLst>
      <p:ext uri="{BB962C8B-B14F-4D97-AF65-F5344CB8AC3E}">
        <p14:creationId xmlns:p14="http://schemas.microsoft.com/office/powerpoint/2010/main" val="3587453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001" y="5263980"/>
            <a:ext cx="4448097" cy="338554"/>
          </a:xfrm>
          <a:prstGeom prst="rect">
            <a:avLst/>
          </a:prstGeom>
          <a:noFill/>
        </p:spPr>
        <p:txBody>
          <a:bodyPr wrap="square" lIns="0" tIns="0" bIns="0" rtlCol="0">
            <a:spAutoFit/>
          </a:bodyPr>
          <a:lstStyle/>
          <a:p>
            <a:pPr defTabSz="457200"/>
            <a:r>
              <a:rPr lang="en-US" sz="2200" dirty="0">
                <a:solidFill>
                  <a:prstClr val="white"/>
                </a:solidFill>
                <a:latin typeface="Palatino Linotype" panose="02040502050505030304" pitchFamily="18" charset="0"/>
                <a:cs typeface="Palatino"/>
              </a:rPr>
              <a:t>Year 11 English </a:t>
            </a:r>
            <a:r>
              <a:rPr lang="en-US" sz="2200" dirty="0" err="1">
                <a:solidFill>
                  <a:prstClr val="white"/>
                </a:solidFill>
                <a:latin typeface="Palatino Linotype" panose="02040502050505030304" pitchFamily="18" charset="0"/>
                <a:cs typeface="Palatino"/>
              </a:rPr>
              <a:t>Mr</a:t>
            </a:r>
            <a:r>
              <a:rPr lang="en-US" sz="2200" dirty="0">
                <a:solidFill>
                  <a:prstClr val="white"/>
                </a:solidFill>
                <a:latin typeface="Palatino Linotype" panose="02040502050505030304" pitchFamily="18" charset="0"/>
                <a:cs typeface="Palatino"/>
              </a:rPr>
              <a:t> James</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946829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1605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40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AQA GCSE ENGLISH</a:t>
            </a:r>
          </a:p>
        </p:txBody>
      </p:sp>
      <p:sp>
        <p:nvSpPr>
          <p:cNvPr id="7" name="Rounded Rectangle 6"/>
          <p:cNvSpPr/>
          <p:nvPr/>
        </p:nvSpPr>
        <p:spPr>
          <a:xfrm>
            <a:off x="1719144" y="1483112"/>
            <a:ext cx="8697335" cy="51142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32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ENGLISH LANGUAGE (8700)</a:t>
            </a:r>
          </a:p>
          <a:p>
            <a:pPr algn="ctr" defTabSz="457200"/>
            <a:r>
              <a:rPr lang="en-GB" sz="28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 </a:t>
            </a:r>
          </a:p>
          <a:p>
            <a:pPr algn="ctr" defTabSz="457200"/>
            <a:r>
              <a:rPr lang="en-GB" sz="32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ENGLISH LITERATURE (8702)</a:t>
            </a:r>
          </a:p>
          <a:p>
            <a:pPr algn="ctr" defTabSz="457200"/>
            <a:endParaRPr lang="en-GB" sz="3200" b="1"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algn="ctr" defTabSz="457200"/>
            <a:r>
              <a:rPr lang="en-GB" sz="32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*SPOKEN LANGUAGE AWARD</a:t>
            </a:r>
          </a:p>
          <a:p>
            <a:pPr algn="ctr" defTabSz="457200"/>
            <a:endParaRPr lang="en-GB" sz="2400" b="1" u="sng"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a:p>
            <a:pPr algn="ctr" defTabSz="457200"/>
            <a:endParaRPr lang="en-GB" sz="2800" b="1"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67628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1605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40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AQA GCSE ENGLISH</a:t>
            </a:r>
          </a:p>
        </p:txBody>
      </p:sp>
      <p:sp>
        <p:nvSpPr>
          <p:cNvPr id="7" name="Rounded Rectangle 6"/>
          <p:cNvSpPr/>
          <p:nvPr/>
        </p:nvSpPr>
        <p:spPr>
          <a:xfrm>
            <a:off x="1719144" y="1483112"/>
            <a:ext cx="8697335" cy="51142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GB" sz="32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ENGLISH LANGUAGE (8700)</a:t>
            </a:r>
          </a:p>
          <a:p>
            <a:pPr algn="ctr" defTabSz="457200"/>
            <a:r>
              <a:rPr lang="en-GB" sz="28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 </a:t>
            </a:r>
          </a:p>
          <a:p>
            <a:pPr algn="ctr" defTabSz="457200"/>
            <a:endParaRPr lang="en-GB" sz="2400" b="1" u="sng"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a:p>
            <a:pPr algn="ctr" defTabSz="457200"/>
            <a:endParaRPr lang="en-GB" sz="2800" b="1"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32959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720080"/>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40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AQA GCSE ENGLISH LANGUAGE</a:t>
            </a:r>
          </a:p>
        </p:txBody>
      </p:sp>
      <p:sp>
        <p:nvSpPr>
          <p:cNvPr id="7" name="Rounded Rectangle 6"/>
          <p:cNvSpPr/>
          <p:nvPr/>
        </p:nvSpPr>
        <p:spPr>
          <a:xfrm>
            <a:off x="1719144" y="1052870"/>
            <a:ext cx="8697335" cy="55444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ENGLISH LANGUAGE (8700)</a:t>
            </a:r>
          </a:p>
          <a:p>
            <a:pPr defTabSz="457200"/>
            <a:endParaRPr lang="en-GB" sz="2400"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defTabSz="457200"/>
            <a:r>
              <a:rPr lang="en-GB" sz="2400"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Speaking &amp; Listening </a:t>
            </a:r>
            <a:endPar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marL="285750" indent="-285750" defTabSz="457200">
              <a:buFont typeface="Wingdings" panose="05000000000000000000" pitchFamily="2" charset="2"/>
              <a:buChar char="Ø"/>
            </a:pPr>
            <a:r>
              <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Individual Presentation</a:t>
            </a:r>
          </a:p>
          <a:p>
            <a:pPr marL="457200" indent="-457200" defTabSz="457200">
              <a:buFontTx/>
              <a:buAutoNum type="arabicPeriod"/>
            </a:pPr>
            <a:endPar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defTabSz="457200"/>
            <a:r>
              <a:rPr lang="en-GB" sz="2400"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Paper 1: Explorations in Creative Reading &amp; Writing (50%) – 1hr 45 minutes</a:t>
            </a:r>
            <a:endPar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marL="285750" indent="-285750" defTabSz="457200">
              <a:buFont typeface="Wingdings" panose="05000000000000000000" pitchFamily="2" charset="2"/>
              <a:buChar char="Ø"/>
            </a:pPr>
            <a:r>
              <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Reading Literary Fiction</a:t>
            </a:r>
          </a:p>
          <a:p>
            <a:pPr marL="285750" indent="-285750" defTabSz="457200">
              <a:buFont typeface="Wingdings" panose="05000000000000000000" pitchFamily="2" charset="2"/>
              <a:buChar char="Ø"/>
            </a:pPr>
            <a:r>
              <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Descriptive or Narrative Writing</a:t>
            </a:r>
          </a:p>
          <a:p>
            <a:pPr marL="285750" indent="-285750" defTabSz="457200">
              <a:buFont typeface="Arial" pitchFamily="34" charset="0"/>
              <a:buChar char="•"/>
            </a:pPr>
            <a:endPar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defTabSz="457200"/>
            <a:r>
              <a:rPr lang="en-GB" sz="2400"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Paper 2: Writers’ Viewpoints and Perspectives (50%) – 1 hr 45 minutes</a:t>
            </a:r>
            <a:endPar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marL="285750" indent="-285750" defTabSz="457200">
              <a:buFont typeface="Wingdings" panose="05000000000000000000" pitchFamily="2" charset="2"/>
              <a:buChar char="Ø"/>
            </a:pPr>
            <a:r>
              <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Reading Non-Fiction &amp; Literary Non-Fiction</a:t>
            </a:r>
          </a:p>
          <a:p>
            <a:pPr marL="285750" indent="-285750" defTabSz="457200">
              <a:buFont typeface="Wingdings" panose="05000000000000000000" pitchFamily="2" charset="2"/>
              <a:buChar char="Ø"/>
            </a:pPr>
            <a:r>
              <a:rPr lang="en-GB" sz="24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Writing to Present a Viewpoint</a:t>
            </a:r>
            <a:endParaRPr lang="en-GB" sz="20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407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818ED628-2FD2-B335-C0BA-BE17A0605573}"/>
              </a:ext>
            </a:extLst>
          </p:cNvPr>
          <p:cNvPicPr>
            <a:picLocks noGrp="1" noChangeAspect="1"/>
          </p:cNvPicPr>
          <p:nvPr>
            <p:ph idx="1"/>
          </p:nvPr>
        </p:nvPicPr>
        <p:blipFill rotWithShape="1">
          <a:blip r:embed="rId3"/>
          <a:srcRect l="37993" t="15238" r="23477" b="10794"/>
          <a:stretch/>
        </p:blipFill>
        <p:spPr>
          <a:xfrm>
            <a:off x="3516468" y="643467"/>
            <a:ext cx="5159065" cy="5571067"/>
          </a:xfrm>
          <a:prstGeom prst="rect">
            <a:avLst/>
          </a:prstGeom>
        </p:spPr>
      </p:pic>
    </p:spTree>
    <p:extLst>
      <p:ext uri="{BB962C8B-B14F-4D97-AF65-F5344CB8AC3E}">
        <p14:creationId xmlns:p14="http://schemas.microsoft.com/office/powerpoint/2010/main" val="609454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818ED628-2FD2-B335-C0BA-BE17A0605573}"/>
              </a:ext>
            </a:extLst>
          </p:cNvPr>
          <p:cNvPicPr>
            <a:picLocks noGrp="1" noChangeAspect="1"/>
          </p:cNvPicPr>
          <p:nvPr>
            <p:ph idx="1"/>
          </p:nvPr>
        </p:nvPicPr>
        <p:blipFill rotWithShape="1">
          <a:blip r:embed="rId3"/>
          <a:srcRect l="37993" t="15238" r="23477" b="10794"/>
          <a:stretch/>
        </p:blipFill>
        <p:spPr>
          <a:xfrm>
            <a:off x="1805562" y="284033"/>
            <a:ext cx="5159065" cy="5571067"/>
          </a:xfrm>
          <a:prstGeom prst="rect">
            <a:avLst/>
          </a:prstGeom>
        </p:spPr>
      </p:pic>
      <p:sp>
        <p:nvSpPr>
          <p:cNvPr id="2" name="TextBox 1">
            <a:extLst>
              <a:ext uri="{FF2B5EF4-FFF2-40B4-BE49-F238E27FC236}">
                <a16:creationId xmlns:a16="http://schemas.microsoft.com/office/drawing/2014/main" id="{CD7314AC-0034-0603-6A50-285722ECF236}"/>
              </a:ext>
            </a:extLst>
          </p:cNvPr>
          <p:cNvSpPr txBox="1"/>
          <p:nvPr/>
        </p:nvSpPr>
        <p:spPr>
          <a:xfrm>
            <a:off x="7351781" y="1262827"/>
            <a:ext cx="302781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sz="2400" b="1" dirty="0">
                <a:solidFill>
                  <a:prstClr val="black"/>
                </a:solidFill>
                <a:latin typeface="Bell MT"/>
                <a:cs typeface="Calibri"/>
              </a:rPr>
              <a:t>Formal Mock Examinations</a:t>
            </a:r>
          </a:p>
          <a:p>
            <a:pPr defTabSz="457200"/>
            <a:endParaRPr lang="en-US" sz="2400" b="1" dirty="0">
              <a:solidFill>
                <a:prstClr val="black"/>
              </a:solidFill>
              <a:latin typeface="Bell MT"/>
              <a:cs typeface="Calibri"/>
            </a:endParaRPr>
          </a:p>
          <a:p>
            <a:pPr defTabSz="457200"/>
            <a:r>
              <a:rPr lang="en-US" sz="2400" dirty="0">
                <a:solidFill>
                  <a:prstClr val="black"/>
                </a:solidFill>
                <a:latin typeface="Bell MT"/>
                <a:cs typeface="Calibri"/>
              </a:rPr>
              <a:t>December mock series:</a:t>
            </a:r>
          </a:p>
          <a:p>
            <a:pPr defTabSz="457200"/>
            <a:r>
              <a:rPr lang="en-US" sz="2400" i="1" dirty="0">
                <a:solidFill>
                  <a:prstClr val="black"/>
                </a:solidFill>
                <a:latin typeface="Bell MT"/>
                <a:cs typeface="Calibri"/>
              </a:rPr>
              <a:t>Paper 2 (full paper)</a:t>
            </a:r>
          </a:p>
          <a:p>
            <a:pPr defTabSz="457200"/>
            <a:endParaRPr lang="en-US" sz="2400" dirty="0">
              <a:solidFill>
                <a:prstClr val="black"/>
              </a:solidFill>
              <a:latin typeface="Bell MT"/>
              <a:cs typeface="Calibri"/>
            </a:endParaRPr>
          </a:p>
          <a:p>
            <a:pPr defTabSz="457200"/>
            <a:endParaRPr lang="en-US" sz="2400" dirty="0">
              <a:solidFill>
                <a:prstClr val="black"/>
              </a:solidFill>
              <a:latin typeface="Bell MT"/>
              <a:cs typeface="Calibri"/>
            </a:endParaRPr>
          </a:p>
          <a:p>
            <a:pPr defTabSz="457200"/>
            <a:r>
              <a:rPr lang="en-US" sz="2400" dirty="0">
                <a:solidFill>
                  <a:prstClr val="black"/>
                </a:solidFill>
                <a:latin typeface="Bell MT"/>
                <a:cs typeface="Calibri"/>
              </a:rPr>
              <a:t>March mock series:</a:t>
            </a:r>
          </a:p>
          <a:p>
            <a:pPr defTabSz="457200"/>
            <a:r>
              <a:rPr lang="en-US" sz="2400" i="1" dirty="0">
                <a:solidFill>
                  <a:prstClr val="black"/>
                </a:solidFill>
                <a:latin typeface="Bell MT"/>
                <a:cs typeface="Calibri"/>
              </a:rPr>
              <a:t>Paper 1 (full paper)</a:t>
            </a:r>
          </a:p>
        </p:txBody>
      </p:sp>
    </p:spTree>
    <p:extLst>
      <p:ext uri="{BB962C8B-B14F-4D97-AF65-F5344CB8AC3E}">
        <p14:creationId xmlns:p14="http://schemas.microsoft.com/office/powerpoint/2010/main" val="2262220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893028"/>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GB" sz="3600" b="1" dirty="0">
                <a:solidFill>
                  <a:srgbClr val="8064A2">
                    <a:lumMod val="50000"/>
                  </a:srgbClr>
                </a:solidFill>
                <a:latin typeface="Bell MT"/>
                <a:ea typeface="Verdana"/>
                <a:cs typeface="Verdana" panose="020B0604030504040204" pitchFamily="34" charset="0"/>
              </a:rPr>
              <a:t>PAPER 1: OVERVIEW</a:t>
            </a:r>
          </a:p>
        </p:txBody>
      </p:sp>
      <p:graphicFrame>
        <p:nvGraphicFramePr>
          <p:cNvPr id="8" name="Table 7"/>
          <p:cNvGraphicFramePr>
            <a:graphicFrameLocks noGrp="1"/>
          </p:cNvGraphicFramePr>
          <p:nvPr/>
        </p:nvGraphicFramePr>
        <p:xfrm>
          <a:off x="1631505" y="1268760"/>
          <a:ext cx="8784975" cy="5109738"/>
        </p:xfrm>
        <a:graphic>
          <a:graphicData uri="http://schemas.openxmlformats.org/drawingml/2006/table">
            <a:tbl>
              <a:tblPr firstRow="1" firstCol="1" bandRow="1">
                <a:tableStyleId>{22838BEF-8BB2-4498-84A7-C5851F593DF1}</a:tableStyleId>
              </a:tblPr>
              <a:tblGrid>
                <a:gridCol w="1346085">
                  <a:extLst>
                    <a:ext uri="{9D8B030D-6E8A-4147-A177-3AD203B41FA5}">
                      <a16:colId xmlns:a16="http://schemas.microsoft.com/office/drawing/2014/main" val="3970374606"/>
                    </a:ext>
                  </a:extLst>
                </a:gridCol>
                <a:gridCol w="921005">
                  <a:extLst>
                    <a:ext uri="{9D8B030D-6E8A-4147-A177-3AD203B41FA5}">
                      <a16:colId xmlns:a16="http://schemas.microsoft.com/office/drawing/2014/main" val="362542880"/>
                    </a:ext>
                  </a:extLst>
                </a:gridCol>
                <a:gridCol w="1062699">
                  <a:extLst>
                    <a:ext uri="{9D8B030D-6E8A-4147-A177-3AD203B41FA5}">
                      <a16:colId xmlns:a16="http://schemas.microsoft.com/office/drawing/2014/main" val="1626595577"/>
                    </a:ext>
                  </a:extLst>
                </a:gridCol>
                <a:gridCol w="5455186">
                  <a:extLst>
                    <a:ext uri="{9D8B030D-6E8A-4147-A177-3AD203B41FA5}">
                      <a16:colId xmlns:a16="http://schemas.microsoft.com/office/drawing/2014/main" val="1321259285"/>
                    </a:ext>
                  </a:extLst>
                </a:gridCol>
              </a:tblGrid>
              <a:tr h="416311">
                <a:tc>
                  <a:txBody>
                    <a:bodyPr/>
                    <a:lstStyle/>
                    <a:p>
                      <a:pPr algn="ctr">
                        <a:lnSpc>
                          <a:spcPct val="107000"/>
                        </a:lnSpc>
                        <a:spcAft>
                          <a:spcPts val="0"/>
                        </a:spcAft>
                      </a:pPr>
                      <a:r>
                        <a:rPr lang="en-GB" sz="1800" dirty="0">
                          <a:effectLst/>
                        </a:rPr>
                        <a:t>QUESTION</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MARKS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TIME</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STUDENT KNOWLEDGE &amp; SKILLS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2728094"/>
                  </a:ext>
                </a:extLst>
              </a:tr>
              <a:tr h="416311">
                <a:tc gridSpan="2">
                  <a:txBody>
                    <a:bodyPr/>
                    <a:lstStyle/>
                    <a:p>
                      <a:pPr>
                        <a:lnSpc>
                          <a:spcPct val="107000"/>
                        </a:lnSpc>
                        <a:spcAft>
                          <a:spcPts val="0"/>
                        </a:spcAft>
                      </a:pPr>
                      <a:r>
                        <a:rPr lang="en-GB" sz="1800" dirty="0">
                          <a:effectLst/>
                        </a:rPr>
                        <a:t> </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07000"/>
                        </a:lnSpc>
                        <a:spcAft>
                          <a:spcPts val="0"/>
                        </a:spcAft>
                      </a:pPr>
                      <a:r>
                        <a:rPr lang="en-GB" sz="1800" dirty="0">
                          <a:effectLst/>
                        </a:rPr>
                        <a:t>15 </a:t>
                      </a:r>
                      <a:r>
                        <a:rPr lang="en-GB" sz="1800" dirty="0" err="1">
                          <a:effectLst/>
                        </a:rPr>
                        <a:t>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READING the QUESTIONS and TEXTS closely</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795436"/>
                  </a:ext>
                </a:extLst>
              </a:tr>
              <a:tr h="416311">
                <a:tc>
                  <a:txBody>
                    <a:bodyPr/>
                    <a:lstStyle/>
                    <a:p>
                      <a:pPr algn="ctr">
                        <a:lnSpc>
                          <a:spcPct val="107000"/>
                        </a:lnSpc>
                        <a:spcAft>
                          <a:spcPts val="0"/>
                        </a:spcAft>
                      </a:pPr>
                      <a:r>
                        <a:rPr lang="en-GB" sz="1800" dirty="0">
                          <a:effectLst/>
                        </a:rPr>
                        <a:t>1</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FINDING and LISTING four key pieces of INFORMATION</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44656"/>
                  </a:ext>
                </a:extLst>
              </a:tr>
              <a:tr h="855423">
                <a:tc>
                  <a:txBody>
                    <a:bodyPr/>
                    <a:lstStyle/>
                    <a:p>
                      <a:pPr algn="ctr">
                        <a:lnSpc>
                          <a:spcPct val="107000"/>
                        </a:lnSpc>
                        <a:spcAft>
                          <a:spcPts val="0"/>
                        </a:spcAft>
                      </a:pPr>
                      <a:r>
                        <a:rPr lang="en-GB" sz="1800" dirty="0">
                          <a:effectLst/>
                        </a:rPr>
                        <a:t>2</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8</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10 mins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ANALYSING how and why the writer uses LANGUAGE &amp; LANGUAGE TECHNIQUES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0094335"/>
                  </a:ext>
                </a:extLst>
              </a:tr>
              <a:tr h="416311">
                <a:tc>
                  <a:txBody>
                    <a:bodyPr/>
                    <a:lstStyle/>
                    <a:p>
                      <a:pPr algn="ctr">
                        <a:lnSpc>
                          <a:spcPct val="107000"/>
                        </a:lnSpc>
                        <a:spcAft>
                          <a:spcPts val="0"/>
                        </a:spcAft>
                      </a:pPr>
                      <a:r>
                        <a:rPr lang="en-GB" sz="1800" dirty="0">
                          <a:effectLst/>
                        </a:rPr>
                        <a:t>3</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8</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10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ANALYSING how and why the writer uses STRUCTURE</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011449"/>
                  </a:ext>
                </a:extLst>
              </a:tr>
              <a:tr h="416311">
                <a:tc>
                  <a:txBody>
                    <a:bodyPr/>
                    <a:lstStyle/>
                    <a:p>
                      <a:pPr algn="ct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20</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20 mins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PRESENTING a clear OPINION of the writer’s METHODS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8622229"/>
                  </a:ext>
                </a:extLst>
              </a:tr>
              <a:tr h="2172760">
                <a:tc>
                  <a:txBody>
                    <a:bodyPr/>
                    <a:lstStyle/>
                    <a:p>
                      <a:pPr algn="ctr">
                        <a:lnSpc>
                          <a:spcPct val="107000"/>
                        </a:lnSpc>
                        <a:spcAft>
                          <a:spcPts val="0"/>
                        </a:spcAft>
                      </a:pPr>
                      <a:r>
                        <a:rPr lang="en-GB" sz="1800" dirty="0">
                          <a:effectLst/>
                        </a:rPr>
                        <a:t>5</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40</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WRITING a DESCRIPTIVE or NARRATIVE piece which:</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communicates clearly</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organises information</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includes a range of vocabulary &amp; sentences</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demonstrates accurate spelling and punctuation </a:t>
                      </a:r>
                      <a:endParaRPr lang="en-GB" sz="1600" b="1" dirty="0">
                        <a:effectLst/>
                        <a:latin typeface="Century Gothic" panose="020B0502020202020204" pitchFamily="34" charset="0"/>
                      </a:endParaRPr>
                    </a:p>
                  </a:txBody>
                  <a:tcPr marL="68580" marR="68580" marT="0" marB="0"/>
                </a:tc>
                <a:extLst>
                  <a:ext uri="{0D108BD9-81ED-4DB2-BD59-A6C34878D82A}">
                    <a16:rowId xmlns:a16="http://schemas.microsoft.com/office/drawing/2014/main" val="504021241"/>
                  </a:ext>
                </a:extLst>
              </a:tr>
            </a:tbl>
          </a:graphicData>
        </a:graphic>
      </p:graphicFrame>
    </p:spTree>
    <p:extLst>
      <p:ext uri="{BB962C8B-B14F-4D97-AF65-F5344CB8AC3E}">
        <p14:creationId xmlns:p14="http://schemas.microsoft.com/office/powerpoint/2010/main" val="2421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893028"/>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GB" sz="3600" b="1" dirty="0">
                <a:solidFill>
                  <a:srgbClr val="8064A2">
                    <a:lumMod val="50000"/>
                  </a:srgbClr>
                </a:solidFill>
                <a:latin typeface="Bell MT"/>
                <a:ea typeface="Verdana"/>
                <a:cs typeface="Verdana" panose="020B0604030504040204" pitchFamily="34" charset="0"/>
              </a:rPr>
              <a:t>PAPER 2: OVERVIEW</a:t>
            </a:r>
          </a:p>
        </p:txBody>
      </p:sp>
      <p:graphicFrame>
        <p:nvGraphicFramePr>
          <p:cNvPr id="8" name="Table 7"/>
          <p:cNvGraphicFramePr>
            <a:graphicFrameLocks noGrp="1"/>
          </p:cNvGraphicFramePr>
          <p:nvPr/>
        </p:nvGraphicFramePr>
        <p:xfrm>
          <a:off x="1631505" y="1268761"/>
          <a:ext cx="8784975" cy="5265181"/>
        </p:xfrm>
        <a:graphic>
          <a:graphicData uri="http://schemas.openxmlformats.org/drawingml/2006/table">
            <a:tbl>
              <a:tblPr firstRow="1" firstCol="1" bandRow="1">
                <a:tableStyleId>{22838BEF-8BB2-4498-84A7-C5851F593DF1}</a:tableStyleId>
              </a:tblPr>
              <a:tblGrid>
                <a:gridCol w="1346085">
                  <a:extLst>
                    <a:ext uri="{9D8B030D-6E8A-4147-A177-3AD203B41FA5}">
                      <a16:colId xmlns:a16="http://schemas.microsoft.com/office/drawing/2014/main" val="3970374606"/>
                    </a:ext>
                  </a:extLst>
                </a:gridCol>
                <a:gridCol w="921005">
                  <a:extLst>
                    <a:ext uri="{9D8B030D-6E8A-4147-A177-3AD203B41FA5}">
                      <a16:colId xmlns:a16="http://schemas.microsoft.com/office/drawing/2014/main" val="362542880"/>
                    </a:ext>
                  </a:extLst>
                </a:gridCol>
                <a:gridCol w="1062699">
                  <a:extLst>
                    <a:ext uri="{9D8B030D-6E8A-4147-A177-3AD203B41FA5}">
                      <a16:colId xmlns:a16="http://schemas.microsoft.com/office/drawing/2014/main" val="1626595577"/>
                    </a:ext>
                  </a:extLst>
                </a:gridCol>
                <a:gridCol w="5455186">
                  <a:extLst>
                    <a:ext uri="{9D8B030D-6E8A-4147-A177-3AD203B41FA5}">
                      <a16:colId xmlns:a16="http://schemas.microsoft.com/office/drawing/2014/main" val="1321259285"/>
                    </a:ext>
                  </a:extLst>
                </a:gridCol>
              </a:tblGrid>
              <a:tr h="416311">
                <a:tc>
                  <a:txBody>
                    <a:bodyPr/>
                    <a:lstStyle/>
                    <a:p>
                      <a:pPr algn="ctr">
                        <a:lnSpc>
                          <a:spcPct val="107000"/>
                        </a:lnSpc>
                        <a:spcAft>
                          <a:spcPts val="0"/>
                        </a:spcAft>
                      </a:pPr>
                      <a:r>
                        <a:rPr lang="en-GB" sz="1800" dirty="0">
                          <a:effectLst/>
                        </a:rPr>
                        <a:t>QUESTION</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MARKS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TIME</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STUDENT KNOWLEDGE &amp; SKILLS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2728094"/>
                  </a:ext>
                </a:extLst>
              </a:tr>
              <a:tr h="416311">
                <a:tc gridSpan="2">
                  <a:txBody>
                    <a:bodyPr/>
                    <a:lstStyle/>
                    <a:p>
                      <a:pPr>
                        <a:lnSpc>
                          <a:spcPct val="107000"/>
                        </a:lnSpc>
                        <a:spcAft>
                          <a:spcPts val="0"/>
                        </a:spcAft>
                      </a:pPr>
                      <a:r>
                        <a:rPr lang="en-GB" sz="1800" dirty="0">
                          <a:effectLst/>
                        </a:rPr>
                        <a:t> </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07000"/>
                        </a:lnSpc>
                        <a:spcAft>
                          <a:spcPts val="0"/>
                        </a:spcAft>
                      </a:pPr>
                      <a:r>
                        <a:rPr lang="en-GB" sz="1800" dirty="0">
                          <a:effectLst/>
                        </a:rPr>
                        <a:t>15 </a:t>
                      </a:r>
                      <a:r>
                        <a:rPr lang="en-GB" sz="1800" dirty="0" err="1">
                          <a:effectLst/>
                        </a:rPr>
                        <a:t>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READING the QUESTIONS and TEXTS closely</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795436"/>
                  </a:ext>
                </a:extLst>
              </a:tr>
              <a:tr h="416311">
                <a:tc>
                  <a:txBody>
                    <a:bodyPr/>
                    <a:lstStyle/>
                    <a:p>
                      <a:pPr algn="ctr">
                        <a:lnSpc>
                          <a:spcPct val="107000"/>
                        </a:lnSpc>
                        <a:spcAft>
                          <a:spcPts val="0"/>
                        </a:spcAft>
                      </a:pPr>
                      <a:r>
                        <a:rPr lang="en-GB" sz="1800" dirty="0">
                          <a:effectLst/>
                        </a:rPr>
                        <a:t>1</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IDENTIFYING four true statements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44656"/>
                  </a:ext>
                </a:extLst>
              </a:tr>
              <a:tr h="855423">
                <a:tc>
                  <a:txBody>
                    <a:bodyPr/>
                    <a:lstStyle/>
                    <a:p>
                      <a:pPr algn="ctr">
                        <a:lnSpc>
                          <a:spcPct val="107000"/>
                        </a:lnSpc>
                        <a:spcAft>
                          <a:spcPts val="0"/>
                        </a:spcAft>
                      </a:pPr>
                      <a:r>
                        <a:rPr lang="en-GB" sz="1800" dirty="0">
                          <a:effectLst/>
                        </a:rPr>
                        <a:t>2</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8</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8 </a:t>
                      </a:r>
                      <a:r>
                        <a:rPr lang="en-GB" sz="1800" dirty="0" err="1">
                          <a:effectLst/>
                        </a:rPr>
                        <a:t>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SUMMARISING and</a:t>
                      </a:r>
                      <a:r>
                        <a:rPr lang="en-GB" sz="1800" baseline="0" dirty="0">
                          <a:effectLst/>
                        </a:rPr>
                        <a:t> SYNTHESISING the differences between texts using EVIDENCE and INFERENCE</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0094335"/>
                  </a:ext>
                </a:extLst>
              </a:tr>
              <a:tr h="416311">
                <a:tc>
                  <a:txBody>
                    <a:bodyPr/>
                    <a:lstStyle/>
                    <a:p>
                      <a:pPr algn="ctr">
                        <a:lnSpc>
                          <a:spcPct val="107000"/>
                        </a:lnSpc>
                        <a:spcAft>
                          <a:spcPts val="0"/>
                        </a:spcAft>
                      </a:pPr>
                      <a:r>
                        <a:rPr lang="en-GB" sz="1800" dirty="0">
                          <a:effectLst/>
                        </a:rPr>
                        <a:t>3</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dirty="0">
                          <a:effectLst/>
                          <a:latin typeface="+mn-lt"/>
                          <a:ea typeface="+mn-ea"/>
                          <a:cs typeface="+mn-cs"/>
                        </a:rPr>
                        <a:t>12</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12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ANALYSING how and why the writer uses LANGUAGE and LANGUAGE</a:t>
                      </a:r>
                      <a:r>
                        <a:rPr lang="en-GB" sz="1800" baseline="0" dirty="0">
                          <a:effectLst/>
                        </a:rPr>
                        <a:t> TECHNIQUES</a:t>
                      </a:r>
                      <a:r>
                        <a:rPr lang="en-GB" sz="1800" dirty="0">
                          <a:effectLst/>
                        </a:rPr>
                        <a:t> </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011449"/>
                  </a:ext>
                </a:extLst>
              </a:tr>
              <a:tr h="416311">
                <a:tc>
                  <a:txBody>
                    <a:bodyPr/>
                    <a:lstStyle/>
                    <a:p>
                      <a:pPr algn="ct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dirty="0">
                          <a:effectLst/>
                          <a:latin typeface="+mn-lt"/>
                          <a:ea typeface="+mn-ea"/>
                          <a:cs typeface="+mn-cs"/>
                        </a:rPr>
                        <a:t>16</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20 mins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COMPARING the</a:t>
                      </a:r>
                      <a:r>
                        <a:rPr lang="en-GB" sz="1800" baseline="0" dirty="0">
                          <a:effectLst/>
                        </a:rPr>
                        <a:t> writer’s ATTITUDES and </a:t>
                      </a:r>
                      <a:r>
                        <a:rPr lang="en-GB" sz="1800" dirty="0">
                          <a:effectLst/>
                        </a:rPr>
                        <a:t>METHODS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8622229"/>
                  </a:ext>
                </a:extLst>
              </a:tr>
              <a:tr h="2172760">
                <a:tc>
                  <a:txBody>
                    <a:bodyPr/>
                    <a:lstStyle/>
                    <a:p>
                      <a:pPr algn="ctr">
                        <a:lnSpc>
                          <a:spcPct val="107000"/>
                        </a:lnSpc>
                        <a:spcAft>
                          <a:spcPts val="0"/>
                        </a:spcAft>
                      </a:pPr>
                      <a:r>
                        <a:rPr lang="en-GB" sz="1800" dirty="0">
                          <a:effectLst/>
                        </a:rPr>
                        <a:t>5</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40</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WRITING a OPINION essay which:</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communicates clearly</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organises information</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includes a range of vocabulary &amp; sentences</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demonstrates accurate spelling and punctuation </a:t>
                      </a:r>
                      <a:endParaRPr lang="en-GB" sz="1600" b="1" dirty="0">
                        <a:effectLst/>
                        <a:latin typeface="Century Gothic" panose="020B0502020202020204" pitchFamily="34" charset="0"/>
                      </a:endParaRPr>
                    </a:p>
                  </a:txBody>
                  <a:tcPr marL="68580" marR="68580" marT="0" marB="0"/>
                </a:tc>
                <a:extLst>
                  <a:ext uri="{0D108BD9-81ED-4DB2-BD59-A6C34878D82A}">
                    <a16:rowId xmlns:a16="http://schemas.microsoft.com/office/drawing/2014/main" val="504021241"/>
                  </a:ext>
                </a:extLst>
              </a:tr>
            </a:tbl>
          </a:graphicData>
        </a:graphic>
      </p:graphicFrame>
    </p:spTree>
    <p:extLst>
      <p:ext uri="{BB962C8B-B14F-4D97-AF65-F5344CB8AC3E}">
        <p14:creationId xmlns:p14="http://schemas.microsoft.com/office/powerpoint/2010/main" val="39334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49506"/>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48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TOP TIPS</a:t>
            </a:r>
          </a:p>
        </p:txBody>
      </p:sp>
      <p:sp>
        <p:nvSpPr>
          <p:cNvPr id="4" name="Rounded Rectangle 6"/>
          <p:cNvSpPr/>
          <p:nvPr/>
        </p:nvSpPr>
        <p:spPr>
          <a:xfrm>
            <a:off x="1719144" y="1583473"/>
            <a:ext cx="8697335" cy="50138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Answer all the QUESTIONS.</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Spend the correct length of TIME on each question.</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Look for KEYWORDS in the questions.</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Write about the SPECIFIED SECTIONS of the texts.</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Organise your answers into PARAGRAPHS.</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Provide three DEVELOPED PARAGRAPHS in Q2, Q3 &amp; Q4.</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Use SQUID/WHAT </a:t>
            </a:r>
            <a:r>
              <a:rPr lang="en-GB" sz="230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HOW WHY to </a:t>
            </a: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STRUCTURE your responses to Q2, Q3 &amp; Q4.</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Meet the WRITING BRIEF in Q5.</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Use the full range of PUNCTUATION (! ? - : ;).</a:t>
            </a:r>
          </a:p>
          <a:p>
            <a:pPr marL="342900" indent="-342900" defTabSz="457200">
              <a:spcAft>
                <a:spcPts val="600"/>
              </a:spcAft>
              <a:buFont typeface="+mj-lt"/>
              <a:buAutoNum type="arabicPeriod"/>
            </a:pPr>
            <a:r>
              <a:rPr lang="en-GB" sz="2300"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RE-READ your Q5 response to check for clarity and accuracy.</a:t>
            </a:r>
          </a:p>
        </p:txBody>
      </p:sp>
    </p:spTree>
    <p:extLst>
      <p:ext uri="{BB962C8B-B14F-4D97-AF65-F5344CB8AC3E}">
        <p14:creationId xmlns:p14="http://schemas.microsoft.com/office/powerpoint/2010/main" val="2360612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p:txBody>
          <a:bodyPr>
            <a:normAutofit/>
          </a:bodyPr>
          <a:lstStyle/>
          <a:p>
            <a:pPr marL="0" indent="0">
              <a:buNone/>
            </a:pPr>
            <a:r>
              <a:rPr lang="en-GB" sz="3200" dirty="0"/>
              <a:t>November</a:t>
            </a:r>
          </a:p>
          <a:p>
            <a:pPr marL="0" indent="0">
              <a:buNone/>
            </a:pPr>
            <a:endParaRPr lang="en-GB" sz="3200" dirty="0"/>
          </a:p>
          <a:p>
            <a:r>
              <a:rPr lang="en-GB" dirty="0"/>
              <a:t>10</a:t>
            </a:r>
            <a:r>
              <a:rPr lang="en-GB" baseline="30000" dirty="0"/>
              <a:t>th</a:t>
            </a:r>
            <a:r>
              <a:rPr lang="en-GB" dirty="0"/>
              <a:t> Sixth Form Progression Day </a:t>
            </a:r>
          </a:p>
          <a:p>
            <a:r>
              <a:rPr lang="en-GB" dirty="0"/>
              <a:t>23</a:t>
            </a:r>
            <a:r>
              <a:rPr lang="en-GB" baseline="30000" dirty="0"/>
              <a:t>rd</a:t>
            </a:r>
            <a:r>
              <a:rPr lang="en-GB" dirty="0"/>
              <a:t>  KS4 Music Showcase (5.30pm) </a:t>
            </a:r>
          </a:p>
          <a:p>
            <a:r>
              <a:rPr lang="en-GB" dirty="0"/>
              <a:t>27</a:t>
            </a:r>
            <a:r>
              <a:rPr lang="en-GB" baseline="30000" dirty="0"/>
              <a:t>th</a:t>
            </a:r>
            <a:r>
              <a:rPr lang="en-GB" dirty="0"/>
              <a:t> Year 11 Internal Exams begin </a:t>
            </a:r>
          </a:p>
          <a:p>
            <a:pPr marL="0" indent="0">
              <a:buNone/>
            </a:pPr>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p:txBody>
          <a:bodyPr>
            <a:normAutofit/>
          </a:bodyPr>
          <a:lstStyle/>
          <a:p>
            <a:pPr marL="0" indent="0">
              <a:buNone/>
            </a:pPr>
            <a:r>
              <a:rPr lang="en-GB" sz="3200" dirty="0"/>
              <a:t>December</a:t>
            </a:r>
          </a:p>
          <a:p>
            <a:pPr marL="0" indent="0">
              <a:buNone/>
            </a:pPr>
            <a:endParaRPr lang="en-GB" sz="3200" dirty="0"/>
          </a:p>
          <a:p>
            <a:r>
              <a:rPr lang="en-GB" dirty="0"/>
              <a:t>7</a:t>
            </a:r>
            <a:r>
              <a:rPr lang="en-GB" baseline="30000" dirty="0"/>
              <a:t>th</a:t>
            </a:r>
            <a:r>
              <a:rPr lang="en-GB" dirty="0"/>
              <a:t> Year 11 Art Exams begin</a:t>
            </a:r>
          </a:p>
          <a:p>
            <a:r>
              <a:rPr lang="en-GB" dirty="0"/>
              <a:t>13</a:t>
            </a:r>
            <a:r>
              <a:rPr lang="en-GB" baseline="30000" dirty="0"/>
              <a:t>th</a:t>
            </a:r>
            <a:r>
              <a:rPr lang="en-GB" dirty="0"/>
              <a:t> Year 11 Art Exams end </a:t>
            </a:r>
          </a:p>
          <a:p>
            <a:r>
              <a:rPr lang="en-GB" dirty="0"/>
              <a:t>15</a:t>
            </a:r>
            <a:r>
              <a:rPr lang="en-GB" baseline="30000" dirty="0"/>
              <a:t>th</a:t>
            </a:r>
            <a:r>
              <a:rPr lang="en-GB" dirty="0"/>
              <a:t> School closes at 12.20PM </a:t>
            </a:r>
          </a:p>
          <a:p>
            <a:endParaRPr lang="en-GB" dirty="0"/>
          </a:p>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Tree>
    <p:extLst>
      <p:ext uri="{BB962C8B-B14F-4D97-AF65-F5344CB8AC3E}">
        <p14:creationId xmlns:p14="http://schemas.microsoft.com/office/powerpoint/2010/main" val="127094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93763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36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LANGUAGE SUPPORT &amp; REVISION</a:t>
            </a:r>
          </a:p>
        </p:txBody>
      </p:sp>
      <p:sp>
        <p:nvSpPr>
          <p:cNvPr id="7" name="Rounded Rectangle 6"/>
          <p:cNvSpPr/>
          <p:nvPr/>
        </p:nvSpPr>
        <p:spPr>
          <a:xfrm>
            <a:off x="1719144" y="1260088"/>
            <a:ext cx="8697335" cy="53372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defTabSz="457200">
              <a:spcAft>
                <a:spcPts val="600"/>
              </a:spcAft>
              <a:buFont typeface="Arial" panose="020B0604020202020204" pitchFamily="34" charset="0"/>
              <a:buChar char="•"/>
            </a:pPr>
            <a:r>
              <a:rPr lang="en-GB" dirty="0">
                <a:solidFill>
                  <a:srgbClr val="8064A2">
                    <a:lumMod val="50000"/>
                  </a:srgbClr>
                </a:solidFill>
                <a:latin typeface="Bell MT"/>
                <a:ea typeface="Verdana"/>
                <a:cs typeface="Verdana" panose="020B0604030504040204" pitchFamily="34" charset="0"/>
              </a:rPr>
              <a:t>Use support materials to help consolidate, clarify and extend your understanding: books like the CGP and York Notes guides are helpful, as are websites like BBC Bitesize, also videos such as those on Mr Bruff’s YouTube channel.</a:t>
            </a:r>
          </a:p>
          <a:p>
            <a:pPr marL="342900" indent="-342900" defTabSz="457200">
              <a:spcAft>
                <a:spcPts val="600"/>
              </a:spcAft>
              <a:buFont typeface="Arial" panose="020B0604020202020204" pitchFamily="34" charset="0"/>
              <a:buChar char="•"/>
            </a:pPr>
            <a:r>
              <a:rPr lang="en-GB" dirty="0">
                <a:solidFill>
                  <a:srgbClr val="8064A2">
                    <a:lumMod val="50000"/>
                  </a:srgbClr>
                </a:solidFill>
                <a:latin typeface="Bell MT"/>
                <a:ea typeface="Verdana"/>
                <a:cs typeface="Verdana" panose="020B0604030504040204" pitchFamily="34" charset="0"/>
              </a:rPr>
              <a:t>Keep up your general reading: discuss what you have read e.g. summarise the content, attitudes and perspectives; consider how the writer made you feel and why.</a:t>
            </a:r>
          </a:p>
          <a:p>
            <a:pPr marL="342900" indent="-342900" defTabSz="457200">
              <a:spcAft>
                <a:spcPts val="600"/>
              </a:spcAft>
              <a:buFont typeface="Arial" panose="020B0604020202020204" pitchFamily="34" charset="0"/>
              <a:buChar char="•"/>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Practise writing: even small sections are helpful. Think about how to make your writing attention-grabbing and memorable, particularly the opening.</a:t>
            </a:r>
          </a:p>
          <a:p>
            <a:pPr marL="342900" indent="-342900" defTabSz="457200">
              <a:spcAft>
                <a:spcPts val="600"/>
              </a:spcAft>
              <a:buFont typeface="Arial" panose="020B0604020202020204" pitchFamily="34" charset="0"/>
              <a:buChar char="•"/>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Keep and learn a vocabulary list: you can include key terminology from lessons, but also interesting words you come across which you could use in your own writing.</a:t>
            </a:r>
          </a:p>
          <a:p>
            <a:pPr marL="342900" indent="-342900" defTabSz="457200">
              <a:spcAft>
                <a:spcPts val="600"/>
              </a:spcAft>
              <a:buFont typeface="Arial" panose="020B0604020202020204" pitchFamily="34" charset="0"/>
              <a:buChar char="•"/>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Identify areas of </a:t>
            </a:r>
            <a:r>
              <a:rPr lang="en-GB" dirty="0" err="1">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SPaG</a:t>
            </a: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 you find difficult and practise to get them right. There are lots of books and online resources to help with spelling, punctuation and grammar: the BBC </a:t>
            </a:r>
            <a:r>
              <a:rPr lang="en-GB" dirty="0" err="1">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Skillswise</a:t>
            </a: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 website is very straightforward to understand.</a:t>
            </a:r>
          </a:p>
          <a:p>
            <a:pPr marL="342900" indent="-342900" defTabSz="457200">
              <a:spcAft>
                <a:spcPts val="600"/>
              </a:spcAft>
              <a:buFont typeface="Arial" panose="020B0604020202020204" pitchFamily="34" charset="0"/>
              <a:buChar char="•"/>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Revisit any previous exam papers you have completed or look at those on the AQA website. </a:t>
            </a:r>
          </a:p>
          <a:p>
            <a:pPr marL="342900" indent="-342900" defTabSz="457200">
              <a:spcAft>
                <a:spcPts val="600"/>
              </a:spcAft>
              <a:buFont typeface="Arial" panose="020B0604020202020204" pitchFamily="34" charset="0"/>
              <a:buChar char="•"/>
            </a:pPr>
            <a:r>
              <a:rPr lang="en-GB" dirty="0">
                <a:solidFill>
                  <a:srgbClr val="8064A2">
                    <a:lumMod val="50000"/>
                  </a:srgbClr>
                </a:solidFill>
                <a:latin typeface="Bell MT"/>
                <a:ea typeface="Verdana"/>
                <a:cs typeface="Verdana" panose="020B0604030504040204" pitchFamily="34" charset="0"/>
              </a:rPr>
              <a:t>Drop-in support sessions in school.</a:t>
            </a:r>
          </a:p>
        </p:txBody>
      </p:sp>
    </p:spTree>
    <p:extLst>
      <p:ext uri="{BB962C8B-B14F-4D97-AF65-F5344CB8AC3E}">
        <p14:creationId xmlns:p14="http://schemas.microsoft.com/office/powerpoint/2010/main" val="328539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1605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40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AQA GCSE ENGLISH</a:t>
            </a:r>
          </a:p>
        </p:txBody>
      </p:sp>
      <p:sp>
        <p:nvSpPr>
          <p:cNvPr id="7" name="Rounded Rectangle 6"/>
          <p:cNvSpPr/>
          <p:nvPr/>
        </p:nvSpPr>
        <p:spPr>
          <a:xfrm>
            <a:off x="1719144" y="1483112"/>
            <a:ext cx="8697335" cy="51142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GB" sz="28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 </a:t>
            </a:r>
            <a:endParaRPr lang="en-US">
              <a:solidFill>
                <a:prstClr val="white"/>
              </a:solidFill>
              <a:latin typeface="Calibri"/>
            </a:endParaRPr>
          </a:p>
          <a:p>
            <a:pPr algn="ctr" defTabSz="457200"/>
            <a:r>
              <a:rPr lang="en-GB" sz="32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ENGLISH LITERATURE (8702)</a:t>
            </a:r>
          </a:p>
          <a:p>
            <a:pPr algn="ctr" defTabSz="457200"/>
            <a:endParaRPr lang="en-GB" sz="3200" b="1"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algn="ctr" defTabSz="457200"/>
            <a:endParaRPr lang="en-GB" sz="2400" b="1" u="sng"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a:p>
            <a:pPr algn="ctr" defTabSz="457200"/>
            <a:endParaRPr lang="en-GB" sz="2800" b="1"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82035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720080"/>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35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AQA GCSE ENGLISH LITERATURE</a:t>
            </a:r>
          </a:p>
        </p:txBody>
      </p:sp>
      <p:sp>
        <p:nvSpPr>
          <p:cNvPr id="10" name="Rounded Rectangle 9"/>
          <p:cNvSpPr/>
          <p:nvPr/>
        </p:nvSpPr>
        <p:spPr>
          <a:xfrm>
            <a:off x="1719148" y="1052870"/>
            <a:ext cx="8697332" cy="55444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GB" sz="2800" dirty="0">
                <a:solidFill>
                  <a:srgbClr val="8064A2">
                    <a:lumMod val="50000"/>
                  </a:srgbClr>
                </a:solidFill>
                <a:latin typeface="Bell MT"/>
                <a:ea typeface="Verdana"/>
                <a:cs typeface="Verdana" panose="020B0604030504040204" pitchFamily="34" charset="0"/>
              </a:rPr>
              <a:t>ENGLISH LITERATURE (8702) –</a:t>
            </a:r>
            <a:r>
              <a:rPr lang="en-GB" sz="2800" b="1" dirty="0">
                <a:solidFill>
                  <a:srgbClr val="8064A2">
                    <a:lumMod val="50000"/>
                  </a:srgbClr>
                </a:solidFill>
                <a:latin typeface="Bell MT"/>
                <a:ea typeface="Verdana"/>
                <a:cs typeface="Verdana" panose="020B0604030504040204" pitchFamily="34" charset="0"/>
              </a:rPr>
              <a:t> </a:t>
            </a:r>
            <a:endParaRPr lang="en-GB" sz="28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defTabSz="457200"/>
            <a:endParaRPr lang="en-GB" sz="2000" b="1"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a:p>
            <a:pPr defTabSz="457200"/>
            <a:r>
              <a:rPr lang="en-GB" sz="2400" b="1" u="sng" dirty="0">
                <a:solidFill>
                  <a:srgbClr val="8064A2">
                    <a:lumMod val="50000"/>
                  </a:srgbClr>
                </a:solidFill>
                <a:latin typeface="Bell MT"/>
                <a:ea typeface="Verdana"/>
                <a:cs typeface="Verdana" panose="020B0604030504040204" pitchFamily="34" charset="0"/>
              </a:rPr>
              <a:t>Paper 1: Shakespeare and the 19</a:t>
            </a:r>
            <a:r>
              <a:rPr lang="en-GB" sz="2400" b="1" u="sng" baseline="30000" dirty="0">
                <a:solidFill>
                  <a:srgbClr val="8064A2">
                    <a:lumMod val="50000"/>
                  </a:srgbClr>
                </a:solidFill>
                <a:latin typeface="Bell MT"/>
                <a:ea typeface="Verdana"/>
                <a:cs typeface="Verdana" panose="020B0604030504040204" pitchFamily="34" charset="0"/>
              </a:rPr>
              <a:t>th</a:t>
            </a:r>
            <a:r>
              <a:rPr lang="en-GB" sz="2400" b="1" u="sng" dirty="0">
                <a:solidFill>
                  <a:srgbClr val="8064A2">
                    <a:lumMod val="50000"/>
                  </a:srgbClr>
                </a:solidFill>
                <a:latin typeface="Bell MT"/>
                <a:ea typeface="Verdana"/>
                <a:cs typeface="Verdana" panose="020B0604030504040204" pitchFamily="34" charset="0"/>
              </a:rPr>
              <a:t> Century Novel (40%) –    1 hr 45 minutes</a:t>
            </a:r>
            <a:endParaRPr lang="en-GB" sz="2400" b="1" dirty="0">
              <a:solidFill>
                <a:srgbClr val="8064A2">
                  <a:lumMod val="50000"/>
                </a:srgbClr>
              </a:solidFill>
              <a:latin typeface="Bell MT"/>
              <a:ea typeface="Verdana"/>
              <a:cs typeface="Verdana" panose="020B0604030504040204" pitchFamily="34" charset="0"/>
            </a:endParaRPr>
          </a:p>
          <a:p>
            <a:pPr marL="285750" indent="-285750" defTabSz="457200">
              <a:buFont typeface="Wingdings" panose="05000000000000000000" pitchFamily="2" charset="2"/>
              <a:buChar char="Ø"/>
            </a:pPr>
            <a:r>
              <a:rPr lang="en-GB" sz="2400" b="1" dirty="0">
                <a:solidFill>
                  <a:srgbClr val="8064A2">
                    <a:lumMod val="50000"/>
                  </a:srgbClr>
                </a:solidFill>
                <a:latin typeface="Bell MT"/>
                <a:ea typeface="Verdana"/>
                <a:cs typeface="Verdana" panose="020B0604030504040204" pitchFamily="34" charset="0"/>
              </a:rPr>
              <a:t>Shakespeare Play: </a:t>
            </a:r>
            <a:br>
              <a:rPr lang="en-GB" sz="2400" b="1" dirty="0">
                <a:solidFill>
                  <a:prstClr val="white"/>
                </a:solidFill>
                <a:latin typeface="Bell MT" panose="02020503060305020303" pitchFamily="18" charset="0"/>
                <a:ea typeface="Verdana" panose="020B0604030504040204" pitchFamily="34" charset="0"/>
                <a:cs typeface="Verdana" panose="020B0604030504040204" pitchFamily="34" charset="0"/>
              </a:rPr>
            </a:br>
            <a:r>
              <a:rPr lang="en-GB" sz="2400" b="1" i="1" dirty="0">
                <a:solidFill>
                  <a:srgbClr val="8064A2">
                    <a:lumMod val="50000"/>
                  </a:srgbClr>
                </a:solidFill>
                <a:latin typeface="Bell MT"/>
                <a:ea typeface="Verdana"/>
                <a:cs typeface="Verdana" panose="020B0604030504040204" pitchFamily="34" charset="0"/>
              </a:rPr>
              <a:t>Romeo &amp; Juliet </a:t>
            </a:r>
            <a:r>
              <a:rPr lang="en-GB" sz="2400" b="1" dirty="0">
                <a:solidFill>
                  <a:srgbClr val="8064A2">
                    <a:lumMod val="50000"/>
                  </a:srgbClr>
                </a:solidFill>
                <a:latin typeface="Bell MT"/>
                <a:ea typeface="Verdana"/>
                <a:cs typeface="Verdana" panose="020B0604030504040204" pitchFamily="34" charset="0"/>
              </a:rPr>
              <a:t>or </a:t>
            </a:r>
            <a:r>
              <a:rPr lang="en-GB" sz="2400" b="1" i="1" dirty="0">
                <a:solidFill>
                  <a:srgbClr val="8064A2">
                    <a:lumMod val="50000"/>
                  </a:srgbClr>
                </a:solidFill>
                <a:latin typeface="Bell MT"/>
                <a:ea typeface="Verdana"/>
                <a:cs typeface="Verdana" panose="020B0604030504040204" pitchFamily="34" charset="0"/>
              </a:rPr>
              <a:t>Macbeth</a:t>
            </a:r>
            <a:r>
              <a:rPr lang="en-GB" sz="2400" b="1" dirty="0">
                <a:solidFill>
                  <a:srgbClr val="8064A2">
                    <a:lumMod val="50000"/>
                  </a:srgbClr>
                </a:solidFill>
                <a:latin typeface="Bell MT"/>
                <a:ea typeface="Verdana"/>
                <a:cs typeface="Verdana" panose="020B0604030504040204" pitchFamily="34" charset="0"/>
              </a:rPr>
              <a:t> or </a:t>
            </a:r>
            <a:r>
              <a:rPr lang="en-GB" sz="2400" b="1" i="1" dirty="0">
                <a:solidFill>
                  <a:srgbClr val="8064A2">
                    <a:lumMod val="50000"/>
                  </a:srgbClr>
                </a:solidFill>
                <a:latin typeface="Bell MT"/>
                <a:ea typeface="Verdana"/>
                <a:cs typeface="Verdana" panose="020B0604030504040204" pitchFamily="34" charset="0"/>
              </a:rPr>
              <a:t>Julius Caesar</a:t>
            </a:r>
            <a:endParaRPr lang="en-GB" sz="2400" b="1" dirty="0">
              <a:solidFill>
                <a:srgbClr val="8064A2">
                  <a:lumMod val="50000"/>
                </a:srgbClr>
              </a:solidFill>
              <a:latin typeface="Bell MT"/>
              <a:ea typeface="Verdana"/>
              <a:cs typeface="Verdana" panose="020B0604030504040204" pitchFamily="34" charset="0"/>
            </a:endParaRPr>
          </a:p>
          <a:p>
            <a:pPr marL="285750" indent="-285750" defTabSz="457200">
              <a:buFont typeface="Wingdings" panose="05000000000000000000" pitchFamily="2" charset="2"/>
              <a:buChar char="Ø"/>
            </a:pPr>
            <a:r>
              <a:rPr lang="en-GB" sz="2400" b="1" dirty="0">
                <a:solidFill>
                  <a:srgbClr val="8064A2">
                    <a:lumMod val="50000"/>
                  </a:srgbClr>
                </a:solidFill>
                <a:latin typeface="Bell MT"/>
                <a:ea typeface="Verdana"/>
                <a:cs typeface="Verdana" panose="020B0604030504040204" pitchFamily="34" charset="0"/>
              </a:rPr>
              <a:t>19</a:t>
            </a:r>
            <a:r>
              <a:rPr lang="en-GB" sz="2400" b="1" baseline="30000" dirty="0">
                <a:solidFill>
                  <a:srgbClr val="8064A2">
                    <a:lumMod val="50000"/>
                  </a:srgbClr>
                </a:solidFill>
                <a:latin typeface="Bell MT"/>
                <a:ea typeface="Verdana"/>
                <a:cs typeface="Verdana" panose="020B0604030504040204" pitchFamily="34" charset="0"/>
              </a:rPr>
              <a:t>th</a:t>
            </a:r>
            <a:r>
              <a:rPr lang="en-GB" sz="2400" b="1" dirty="0">
                <a:solidFill>
                  <a:srgbClr val="8064A2">
                    <a:lumMod val="50000"/>
                  </a:srgbClr>
                </a:solidFill>
                <a:latin typeface="Bell MT"/>
                <a:ea typeface="Verdana"/>
                <a:cs typeface="Verdana" panose="020B0604030504040204" pitchFamily="34" charset="0"/>
              </a:rPr>
              <a:t> Century Novel: </a:t>
            </a:r>
            <a:r>
              <a:rPr lang="en-GB" sz="2400" b="1" i="1" dirty="0">
                <a:solidFill>
                  <a:srgbClr val="8064A2">
                    <a:lumMod val="50000"/>
                  </a:srgbClr>
                </a:solidFill>
                <a:latin typeface="Bell MT"/>
                <a:ea typeface="Verdana"/>
                <a:cs typeface="Verdana" panose="020B0604030504040204" pitchFamily="34" charset="0"/>
              </a:rPr>
              <a:t>A Christmas Carol </a:t>
            </a:r>
          </a:p>
          <a:p>
            <a:pPr marL="285750" indent="-285750" defTabSz="457200">
              <a:buFont typeface="Arial" pitchFamily="34" charset="0"/>
              <a:buChar char="•"/>
            </a:pPr>
            <a:endParaRPr lang="en-GB" sz="24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defTabSz="457200"/>
            <a:r>
              <a:rPr lang="en-GB" sz="2400" b="1"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Paper 2: Modern Texts &amp; Poetry (60%) – </a:t>
            </a:r>
            <a:br>
              <a:rPr lang="en-GB" sz="2400" b="1"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br>
            <a:r>
              <a:rPr lang="en-GB" sz="2400" b="1" u="sng"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2 hr 15 minutes</a:t>
            </a:r>
            <a:endParaRPr lang="en-GB" sz="24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marL="285750" indent="-285750" defTabSz="457200">
              <a:buFont typeface="Wingdings" panose="05000000000000000000" pitchFamily="2" charset="2"/>
              <a:buChar char="Ø"/>
            </a:pPr>
            <a:r>
              <a:rPr lang="en-GB" sz="24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Modern Play: </a:t>
            </a:r>
            <a:r>
              <a:rPr lang="en-GB" sz="2400" b="1" i="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An Inspector Calls</a:t>
            </a:r>
            <a:endParaRPr lang="en-GB" sz="24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marL="285750" indent="-285750" defTabSz="457200">
              <a:buFont typeface="Wingdings" panose="05000000000000000000" pitchFamily="2" charset="2"/>
              <a:buChar char="Ø"/>
            </a:pPr>
            <a:r>
              <a:rPr lang="en-GB" sz="24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Poetry Collection – Power &amp; Conflict</a:t>
            </a:r>
          </a:p>
          <a:p>
            <a:pPr marL="285750" indent="-285750" defTabSz="457200">
              <a:buFont typeface="Wingdings" panose="05000000000000000000" pitchFamily="2" charset="2"/>
              <a:buChar char="Ø"/>
            </a:pPr>
            <a:r>
              <a:rPr lang="en-GB" sz="24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Unseen Poems</a:t>
            </a:r>
            <a:endParaRPr lang="en-GB" sz="20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a:p>
            <a:pPr defTabSz="457200"/>
            <a:endParaRPr lang="en-GB" sz="2000" b="1" dirty="0">
              <a:solidFill>
                <a:srgbClr val="8064A2">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86873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9A1FEB6D-F61B-9BBB-781C-2D17DC4C6BC1}"/>
              </a:ext>
            </a:extLst>
          </p:cNvPr>
          <p:cNvPicPr>
            <a:picLocks noGrp="1" noChangeAspect="1"/>
          </p:cNvPicPr>
          <p:nvPr>
            <p:ph idx="1"/>
          </p:nvPr>
        </p:nvPicPr>
        <p:blipFill rotWithShape="1">
          <a:blip r:embed="rId3"/>
          <a:srcRect l="33989" t="24127" r="33989" b="13016"/>
          <a:stretch/>
        </p:blipFill>
        <p:spPr>
          <a:xfrm>
            <a:off x="3098758" y="97126"/>
            <a:ext cx="6109502" cy="6764388"/>
          </a:xfrm>
          <a:prstGeom prst="rect">
            <a:avLst/>
          </a:prstGeom>
        </p:spPr>
      </p:pic>
    </p:spTree>
    <p:extLst>
      <p:ext uri="{BB962C8B-B14F-4D97-AF65-F5344CB8AC3E}">
        <p14:creationId xmlns:p14="http://schemas.microsoft.com/office/powerpoint/2010/main" val="736209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9A1FEB6D-F61B-9BBB-781C-2D17DC4C6BC1}"/>
              </a:ext>
            </a:extLst>
          </p:cNvPr>
          <p:cNvPicPr>
            <a:picLocks noGrp="1" noChangeAspect="1"/>
          </p:cNvPicPr>
          <p:nvPr>
            <p:ph idx="1"/>
          </p:nvPr>
        </p:nvPicPr>
        <p:blipFill rotWithShape="1">
          <a:blip r:embed="rId3"/>
          <a:srcRect l="33989" t="24127" r="33989" b="13016"/>
          <a:stretch/>
        </p:blipFill>
        <p:spPr>
          <a:xfrm>
            <a:off x="1891061" y="413429"/>
            <a:ext cx="5045577" cy="5571067"/>
          </a:xfrm>
          <a:prstGeom prst="rect">
            <a:avLst/>
          </a:prstGeom>
        </p:spPr>
      </p:pic>
      <p:sp>
        <p:nvSpPr>
          <p:cNvPr id="3" name="TextBox 2">
            <a:extLst>
              <a:ext uri="{FF2B5EF4-FFF2-40B4-BE49-F238E27FC236}">
                <a16:creationId xmlns:a16="http://schemas.microsoft.com/office/drawing/2014/main" id="{8DE48914-11A2-04B8-3ED6-0EBCA24E6161}"/>
              </a:ext>
            </a:extLst>
          </p:cNvPr>
          <p:cNvSpPr txBox="1"/>
          <p:nvPr/>
        </p:nvSpPr>
        <p:spPr>
          <a:xfrm>
            <a:off x="7380536" y="1018413"/>
            <a:ext cx="302781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sz="2400" b="1" dirty="0">
                <a:solidFill>
                  <a:prstClr val="black"/>
                </a:solidFill>
                <a:latin typeface="Bell MT"/>
                <a:cs typeface="Calibri"/>
              </a:rPr>
              <a:t>Formal Mock Examinations</a:t>
            </a:r>
          </a:p>
          <a:p>
            <a:pPr defTabSz="457200"/>
            <a:endParaRPr lang="en-US" sz="2400" b="1" dirty="0">
              <a:solidFill>
                <a:prstClr val="black"/>
              </a:solidFill>
              <a:latin typeface="Bell MT"/>
              <a:cs typeface="Calibri"/>
            </a:endParaRPr>
          </a:p>
          <a:p>
            <a:pPr defTabSz="457200"/>
            <a:r>
              <a:rPr lang="en-US" sz="2400" dirty="0">
                <a:solidFill>
                  <a:prstClr val="black"/>
                </a:solidFill>
                <a:latin typeface="Bell MT"/>
                <a:cs typeface="Calibri"/>
              </a:rPr>
              <a:t>December mock series:</a:t>
            </a:r>
          </a:p>
          <a:p>
            <a:pPr defTabSz="457200"/>
            <a:r>
              <a:rPr lang="en-US" sz="2400" i="1" dirty="0">
                <a:solidFill>
                  <a:prstClr val="black"/>
                </a:solidFill>
                <a:latin typeface="Bell MT"/>
                <a:cs typeface="Calibri"/>
              </a:rPr>
              <a:t>Paper 1 (Shakespeare/19th Century)</a:t>
            </a:r>
          </a:p>
          <a:p>
            <a:pPr defTabSz="457200"/>
            <a:endParaRPr lang="en-US" sz="2400" dirty="0">
              <a:solidFill>
                <a:prstClr val="black"/>
              </a:solidFill>
              <a:latin typeface="Bell MT"/>
              <a:cs typeface="Calibri"/>
            </a:endParaRPr>
          </a:p>
          <a:p>
            <a:pPr defTabSz="457200"/>
            <a:r>
              <a:rPr lang="en-US" sz="2400" dirty="0">
                <a:solidFill>
                  <a:prstClr val="black"/>
                </a:solidFill>
                <a:latin typeface="Bell MT"/>
                <a:cs typeface="Calibri"/>
              </a:rPr>
              <a:t>March mock series:</a:t>
            </a:r>
          </a:p>
          <a:p>
            <a:pPr defTabSz="457200"/>
            <a:r>
              <a:rPr lang="en-US" sz="2400" i="1" dirty="0">
                <a:solidFill>
                  <a:prstClr val="black"/>
                </a:solidFill>
                <a:latin typeface="Bell MT"/>
                <a:cs typeface="Calibri"/>
              </a:rPr>
              <a:t>Paper 2 (AIC/Power Poetry/Unseen Poetry)</a:t>
            </a:r>
          </a:p>
        </p:txBody>
      </p:sp>
    </p:spTree>
    <p:extLst>
      <p:ext uri="{BB962C8B-B14F-4D97-AF65-F5344CB8AC3E}">
        <p14:creationId xmlns:p14="http://schemas.microsoft.com/office/powerpoint/2010/main" val="3455656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Rounded Rectangle 5"/>
          <p:cNvSpPr/>
          <p:nvPr/>
        </p:nvSpPr>
        <p:spPr>
          <a:xfrm>
            <a:off x="2004060" y="329184"/>
            <a:ext cx="5170932" cy="1783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4700" b="1" dirty="0">
                <a:solidFill>
                  <a:prstClr val="black"/>
                </a:solidFill>
                <a:latin typeface="Bell MT"/>
              </a:rPr>
              <a:t>PAPER 1: OVERVIEW</a:t>
            </a:r>
            <a:endParaRPr lang="en-US" dirty="0">
              <a:solidFill>
                <a:prstClr val="black"/>
              </a:solidFill>
              <a:latin typeface="Bell MT"/>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3215"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Rounded Rectangle 6"/>
          <p:cNvSpPr/>
          <p:nvPr/>
        </p:nvSpPr>
        <p:spPr>
          <a:xfrm>
            <a:off x="2004060" y="2706624"/>
            <a:ext cx="5170932" cy="34838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marL="228600" lvl="1" algn="ctr">
              <a:lnSpc>
                <a:spcPct val="90000"/>
              </a:lnSpc>
              <a:spcAft>
                <a:spcPts val="600"/>
              </a:spcAft>
            </a:pPr>
            <a:r>
              <a:rPr lang="en-US" b="1" dirty="0">
                <a:solidFill>
                  <a:prstClr val="black"/>
                </a:solidFill>
                <a:latin typeface="Bell MT"/>
              </a:rPr>
              <a:t>CLOSED BOOK EXAMS – NO TEXTS</a:t>
            </a:r>
            <a:endParaRPr lang="en-US">
              <a:solidFill>
                <a:prstClr val="black"/>
              </a:solidFill>
              <a:latin typeface="Bell MT"/>
              <a:cs typeface="Calibri"/>
            </a:endParaRPr>
          </a:p>
          <a:p>
            <a:pPr lvl="1" indent="-228600">
              <a:lnSpc>
                <a:spcPct val="90000"/>
              </a:lnSpc>
              <a:spcAft>
                <a:spcPts val="600"/>
              </a:spcAft>
              <a:buFont typeface="Arial" panose="020B0604020202020204" pitchFamily="34" charset="0"/>
              <a:buChar char="•"/>
            </a:pPr>
            <a:endParaRPr lang="en-US" dirty="0">
              <a:solidFill>
                <a:prstClr val="black"/>
              </a:solidFill>
              <a:latin typeface="Bell MT"/>
            </a:endParaRPr>
          </a:p>
          <a:p>
            <a:pPr marL="342900" indent="-228600">
              <a:lnSpc>
                <a:spcPct val="90000"/>
              </a:lnSpc>
              <a:spcAft>
                <a:spcPts val="600"/>
              </a:spcAft>
              <a:buFont typeface="Arial" panose="020B0604020202020204" pitchFamily="34" charset="0"/>
              <a:buChar char="•"/>
            </a:pPr>
            <a:r>
              <a:rPr lang="en-US" dirty="0">
                <a:solidFill>
                  <a:prstClr val="black"/>
                </a:solidFill>
                <a:latin typeface="Bell MT"/>
              </a:rPr>
              <a:t>SECTION A: </a:t>
            </a:r>
            <a:r>
              <a:rPr lang="en-US" i="1" dirty="0">
                <a:solidFill>
                  <a:prstClr val="black"/>
                </a:solidFill>
                <a:latin typeface="Bell MT"/>
              </a:rPr>
              <a:t>Romeo &amp; Juliet or Macbeth</a:t>
            </a:r>
            <a:r>
              <a:rPr lang="en-US" dirty="0">
                <a:solidFill>
                  <a:prstClr val="black"/>
                </a:solidFill>
                <a:latin typeface="Bell MT"/>
              </a:rPr>
              <a:t> or </a:t>
            </a:r>
            <a:r>
              <a:rPr lang="en-US" i="1" dirty="0">
                <a:solidFill>
                  <a:prstClr val="black"/>
                </a:solidFill>
                <a:latin typeface="Bell MT"/>
              </a:rPr>
              <a:t>Julius Caesar</a:t>
            </a:r>
            <a:br>
              <a:rPr lang="en-US" i="1" dirty="0">
                <a:solidFill>
                  <a:prstClr val="white"/>
                </a:solidFill>
                <a:latin typeface="Bell MT"/>
              </a:rPr>
            </a:br>
            <a:r>
              <a:rPr lang="en-US" dirty="0">
                <a:solidFill>
                  <a:prstClr val="black"/>
                </a:solidFill>
                <a:latin typeface="Bell MT"/>
              </a:rPr>
              <a:t>55 minutes.</a:t>
            </a:r>
            <a:br>
              <a:rPr lang="en-US" i="1" dirty="0">
                <a:solidFill>
                  <a:prstClr val="white"/>
                </a:solidFill>
                <a:latin typeface="Bell MT"/>
              </a:rPr>
            </a:br>
            <a:r>
              <a:rPr lang="en-US" dirty="0">
                <a:solidFill>
                  <a:prstClr val="black"/>
                </a:solidFill>
                <a:latin typeface="Bell MT"/>
              </a:rPr>
              <a:t>An extract to whole text question.</a:t>
            </a:r>
            <a:br>
              <a:rPr lang="en-US" dirty="0">
                <a:solidFill>
                  <a:prstClr val="white"/>
                </a:solidFill>
                <a:latin typeface="Bell MT"/>
              </a:rPr>
            </a:br>
            <a:r>
              <a:rPr lang="en-US" dirty="0">
                <a:solidFill>
                  <a:prstClr val="black"/>
                </a:solidFill>
                <a:latin typeface="Bell MT"/>
              </a:rPr>
              <a:t>Marked /30 plus 4 marks for </a:t>
            </a:r>
            <a:r>
              <a:rPr lang="en-US" dirty="0" err="1">
                <a:solidFill>
                  <a:prstClr val="black"/>
                </a:solidFill>
                <a:latin typeface="Bell MT"/>
              </a:rPr>
              <a:t>SPaG</a:t>
            </a:r>
            <a:r>
              <a:rPr lang="en-US" dirty="0">
                <a:solidFill>
                  <a:prstClr val="black"/>
                </a:solidFill>
                <a:latin typeface="Bell MT"/>
              </a:rPr>
              <a:t>.</a:t>
            </a:r>
            <a:br>
              <a:rPr lang="en-US" dirty="0">
                <a:solidFill>
                  <a:prstClr val="white"/>
                </a:solidFill>
                <a:latin typeface="Bell MT"/>
              </a:rPr>
            </a:br>
            <a:endParaRPr lang="en-US" dirty="0">
              <a:solidFill>
                <a:prstClr val="black"/>
              </a:solidFill>
              <a:latin typeface="Bell MT"/>
            </a:endParaRPr>
          </a:p>
          <a:p>
            <a:pPr marL="342900" indent="-228600">
              <a:lnSpc>
                <a:spcPct val="90000"/>
              </a:lnSpc>
              <a:spcAft>
                <a:spcPts val="600"/>
              </a:spcAft>
              <a:buFont typeface="Arial" panose="020B0604020202020204" pitchFamily="34" charset="0"/>
              <a:buChar char="•"/>
            </a:pPr>
            <a:r>
              <a:rPr lang="en-US" dirty="0">
                <a:solidFill>
                  <a:prstClr val="black"/>
                </a:solidFill>
                <a:latin typeface="Bell MT"/>
              </a:rPr>
              <a:t>SECTION B: </a:t>
            </a:r>
            <a:r>
              <a:rPr lang="en-US" i="1" dirty="0">
                <a:solidFill>
                  <a:prstClr val="black"/>
                </a:solidFill>
                <a:latin typeface="Bell MT"/>
              </a:rPr>
              <a:t>A Christmas Carol </a:t>
            </a:r>
            <a:br>
              <a:rPr lang="en-US" i="1" dirty="0">
                <a:solidFill>
                  <a:prstClr val="white"/>
                </a:solidFill>
                <a:latin typeface="Bell MT"/>
              </a:rPr>
            </a:br>
            <a:r>
              <a:rPr lang="en-US" dirty="0">
                <a:solidFill>
                  <a:prstClr val="black"/>
                </a:solidFill>
                <a:latin typeface="Bell MT"/>
              </a:rPr>
              <a:t>50 minutes. </a:t>
            </a:r>
            <a:br>
              <a:rPr lang="en-US" dirty="0">
                <a:solidFill>
                  <a:prstClr val="white"/>
                </a:solidFill>
                <a:latin typeface="Bell MT"/>
              </a:rPr>
            </a:br>
            <a:r>
              <a:rPr lang="en-US" dirty="0">
                <a:solidFill>
                  <a:prstClr val="black"/>
                </a:solidFill>
                <a:latin typeface="Bell MT"/>
              </a:rPr>
              <a:t>An extract to whole text question.</a:t>
            </a:r>
            <a:br>
              <a:rPr lang="en-US" dirty="0">
                <a:solidFill>
                  <a:prstClr val="white"/>
                </a:solidFill>
                <a:latin typeface="Bell MT"/>
              </a:rPr>
            </a:br>
            <a:r>
              <a:rPr lang="en-US" dirty="0">
                <a:solidFill>
                  <a:prstClr val="black"/>
                </a:solidFill>
                <a:latin typeface="Bell MT"/>
              </a:rPr>
              <a:t>Marked /30. </a:t>
            </a:r>
            <a:endParaRPr lang="en-US" dirty="0">
              <a:solidFill>
                <a:prstClr val="black"/>
              </a:solidFill>
              <a:latin typeface="Bell MT"/>
              <a:cs typeface="Calibri"/>
            </a:endParaRPr>
          </a:p>
        </p:txBody>
      </p:sp>
      <p:pic>
        <p:nvPicPr>
          <p:cNvPr id="2" name="Picture 2">
            <a:extLst>
              <a:ext uri="{FF2B5EF4-FFF2-40B4-BE49-F238E27FC236}">
                <a16:creationId xmlns:a16="http://schemas.microsoft.com/office/drawing/2014/main" id="{07EBD314-5A3B-4708-84C9-00AC1D1B9362}"/>
              </a:ext>
            </a:extLst>
          </p:cNvPr>
          <p:cNvPicPr>
            <a:picLocks noChangeAspect="1"/>
          </p:cNvPicPr>
          <p:nvPr/>
        </p:nvPicPr>
        <p:blipFill>
          <a:blip r:embed="rId3"/>
          <a:stretch>
            <a:fillRect/>
          </a:stretch>
        </p:blipFill>
        <p:spPr>
          <a:xfrm>
            <a:off x="7814623" y="329184"/>
            <a:ext cx="2225177" cy="3429969"/>
          </a:xfrm>
          <a:prstGeom prst="rect">
            <a:avLst/>
          </a:prstGeom>
        </p:spPr>
      </p:pic>
      <p:pic>
        <p:nvPicPr>
          <p:cNvPr id="3" name="Picture 4" descr="Text, letter&#10;&#10;Description automatically generated">
            <a:extLst>
              <a:ext uri="{FF2B5EF4-FFF2-40B4-BE49-F238E27FC236}">
                <a16:creationId xmlns:a16="http://schemas.microsoft.com/office/drawing/2014/main" id="{667E6CCF-EEC1-45EA-9A07-D2F49F08074E}"/>
              </a:ext>
            </a:extLst>
          </p:cNvPr>
          <p:cNvPicPr>
            <a:picLocks noChangeAspect="1"/>
          </p:cNvPicPr>
          <p:nvPr/>
        </p:nvPicPr>
        <p:blipFill>
          <a:blip r:embed="rId4"/>
          <a:stretch>
            <a:fillRect/>
          </a:stretch>
        </p:blipFill>
        <p:spPr>
          <a:xfrm>
            <a:off x="7467636" y="4079193"/>
            <a:ext cx="2905435" cy="2176272"/>
          </a:xfrm>
          <a:prstGeom prst="rect">
            <a:avLst/>
          </a:prstGeom>
        </p:spPr>
      </p:pic>
    </p:spTree>
    <p:extLst>
      <p:ext uri="{BB962C8B-B14F-4D97-AF65-F5344CB8AC3E}">
        <p14:creationId xmlns:p14="http://schemas.microsoft.com/office/powerpoint/2010/main" val="325043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Rounded Rectangle 5"/>
          <p:cNvSpPr/>
          <p:nvPr/>
        </p:nvSpPr>
        <p:spPr>
          <a:xfrm>
            <a:off x="2004060" y="329184"/>
            <a:ext cx="5170932" cy="1783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4700" b="1" dirty="0">
                <a:solidFill>
                  <a:prstClr val="black"/>
                </a:solidFill>
                <a:latin typeface="Bell MT"/>
              </a:rPr>
              <a:t>PAPER 2: OVERVIEW</a:t>
            </a:r>
            <a:endParaRPr lang="en-US" dirty="0">
              <a:solidFill>
                <a:prstClr val="black"/>
              </a:solidFill>
              <a:latin typeface="Bell MT"/>
            </a:endParaRP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3215"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Rounded Rectangle 6"/>
          <p:cNvSpPr/>
          <p:nvPr/>
        </p:nvSpPr>
        <p:spPr>
          <a:xfrm>
            <a:off x="1556731" y="2320808"/>
            <a:ext cx="6079966" cy="428610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marL="228600" lvl="1" algn="ctr">
              <a:lnSpc>
                <a:spcPct val="90000"/>
              </a:lnSpc>
              <a:spcAft>
                <a:spcPts val="600"/>
              </a:spcAft>
            </a:pPr>
            <a:r>
              <a:rPr lang="en-US" sz="1400" b="1" dirty="0">
                <a:solidFill>
                  <a:prstClr val="black"/>
                </a:solidFill>
                <a:latin typeface="Bell MT"/>
              </a:rPr>
              <a:t>CLOSED BOOK EXAMS – NO TEXTS</a:t>
            </a:r>
            <a:endParaRPr lang="en-US" sz="1400" b="1">
              <a:solidFill>
                <a:prstClr val="black"/>
              </a:solidFill>
              <a:latin typeface="Bell MT"/>
              <a:cs typeface="Calibri"/>
            </a:endParaRPr>
          </a:p>
          <a:p>
            <a:pPr marL="342900" indent="-228600">
              <a:lnSpc>
                <a:spcPct val="90000"/>
              </a:lnSpc>
              <a:spcAft>
                <a:spcPts val="600"/>
              </a:spcAft>
              <a:buFont typeface="Arial" panose="020B0604020202020204" pitchFamily="34" charset="0"/>
              <a:buChar char="•"/>
            </a:pPr>
            <a:r>
              <a:rPr lang="en-US" sz="1600" dirty="0">
                <a:solidFill>
                  <a:prstClr val="black"/>
                </a:solidFill>
                <a:latin typeface="Bell MT"/>
              </a:rPr>
              <a:t>SECTION A: </a:t>
            </a:r>
            <a:r>
              <a:rPr lang="en-US" sz="1600" i="1" dirty="0">
                <a:solidFill>
                  <a:prstClr val="black"/>
                </a:solidFill>
                <a:latin typeface="Bell MT"/>
              </a:rPr>
              <a:t>An Inspector Calls</a:t>
            </a:r>
            <a:br>
              <a:rPr lang="en-US" sz="1600" dirty="0">
                <a:solidFill>
                  <a:prstClr val="white"/>
                </a:solidFill>
                <a:latin typeface="Bell MT"/>
              </a:rPr>
            </a:br>
            <a:r>
              <a:rPr lang="en-US" sz="1600" dirty="0">
                <a:solidFill>
                  <a:prstClr val="black"/>
                </a:solidFill>
                <a:latin typeface="Bell MT"/>
              </a:rPr>
              <a:t>45 minutes.</a:t>
            </a:r>
            <a:br>
              <a:rPr lang="en-US" sz="1600" dirty="0">
                <a:solidFill>
                  <a:prstClr val="white"/>
                </a:solidFill>
                <a:latin typeface="Bell MT"/>
              </a:rPr>
            </a:br>
            <a:r>
              <a:rPr lang="en-US" sz="1600" dirty="0">
                <a:solidFill>
                  <a:prstClr val="black"/>
                </a:solidFill>
                <a:latin typeface="Bell MT"/>
              </a:rPr>
              <a:t>A whole text question.</a:t>
            </a:r>
            <a:br>
              <a:rPr lang="en-US" sz="1600" dirty="0">
                <a:solidFill>
                  <a:prstClr val="white"/>
                </a:solidFill>
                <a:latin typeface="Bell MT"/>
              </a:rPr>
            </a:br>
            <a:r>
              <a:rPr lang="en-US" sz="1600" dirty="0">
                <a:solidFill>
                  <a:prstClr val="black"/>
                </a:solidFill>
                <a:latin typeface="Bell MT"/>
              </a:rPr>
              <a:t>Marked / 30 plus 4 marks for </a:t>
            </a:r>
            <a:r>
              <a:rPr lang="en-US" sz="1600" dirty="0" err="1">
                <a:solidFill>
                  <a:prstClr val="black"/>
                </a:solidFill>
                <a:latin typeface="Bell MT"/>
              </a:rPr>
              <a:t>SPaG</a:t>
            </a:r>
            <a:r>
              <a:rPr lang="en-US" sz="1600" dirty="0">
                <a:solidFill>
                  <a:prstClr val="black"/>
                </a:solidFill>
                <a:latin typeface="Bell MT"/>
              </a:rPr>
              <a:t>.</a:t>
            </a:r>
            <a:br>
              <a:rPr lang="en-US" sz="1600" dirty="0">
                <a:solidFill>
                  <a:prstClr val="white"/>
                </a:solidFill>
                <a:latin typeface="Bell MT"/>
              </a:rPr>
            </a:br>
            <a:endParaRPr lang="en-US" sz="1600">
              <a:solidFill>
                <a:prstClr val="black"/>
              </a:solidFill>
              <a:latin typeface="Bell MT"/>
              <a:cs typeface="Calibri"/>
            </a:endParaRPr>
          </a:p>
          <a:p>
            <a:pPr marL="342900" indent="-228600">
              <a:lnSpc>
                <a:spcPct val="90000"/>
              </a:lnSpc>
              <a:spcAft>
                <a:spcPts val="600"/>
              </a:spcAft>
              <a:buFont typeface="Arial" panose="020B0604020202020204" pitchFamily="34" charset="0"/>
              <a:buChar char="•"/>
            </a:pPr>
            <a:r>
              <a:rPr lang="en-US" sz="1600" dirty="0">
                <a:solidFill>
                  <a:prstClr val="black"/>
                </a:solidFill>
                <a:latin typeface="Bell MT"/>
              </a:rPr>
              <a:t>SECTION B: Power &amp; Conflict Poetry</a:t>
            </a:r>
            <a:br>
              <a:rPr lang="en-US" sz="1600" dirty="0">
                <a:solidFill>
                  <a:prstClr val="white"/>
                </a:solidFill>
                <a:latin typeface="Bell MT"/>
              </a:rPr>
            </a:br>
            <a:r>
              <a:rPr lang="en-US" sz="1600" dirty="0">
                <a:solidFill>
                  <a:prstClr val="black"/>
                </a:solidFill>
                <a:latin typeface="Bell MT"/>
              </a:rPr>
              <a:t>45 minutes.</a:t>
            </a:r>
            <a:br>
              <a:rPr lang="en-US" sz="1600" dirty="0">
                <a:solidFill>
                  <a:prstClr val="white"/>
                </a:solidFill>
                <a:latin typeface="Bell MT"/>
              </a:rPr>
            </a:br>
            <a:r>
              <a:rPr lang="en-US" sz="1600" dirty="0">
                <a:solidFill>
                  <a:prstClr val="black"/>
                </a:solidFill>
                <a:latin typeface="Bell MT"/>
              </a:rPr>
              <a:t>Comparison question: 1 printed poem and 1 of choice.</a:t>
            </a:r>
            <a:br>
              <a:rPr lang="en-US" sz="1600" dirty="0">
                <a:solidFill>
                  <a:prstClr val="white"/>
                </a:solidFill>
                <a:latin typeface="Bell MT"/>
              </a:rPr>
            </a:br>
            <a:r>
              <a:rPr lang="en-US" sz="1600" dirty="0">
                <a:solidFill>
                  <a:prstClr val="black"/>
                </a:solidFill>
                <a:latin typeface="Bell MT"/>
              </a:rPr>
              <a:t>Marked /30</a:t>
            </a:r>
            <a:br>
              <a:rPr lang="en-US" sz="1600" dirty="0">
                <a:solidFill>
                  <a:prstClr val="white"/>
                </a:solidFill>
                <a:latin typeface="Bell MT"/>
              </a:rPr>
            </a:br>
            <a:endParaRPr lang="en-US" sz="1600">
              <a:solidFill>
                <a:prstClr val="black"/>
              </a:solidFill>
              <a:latin typeface="Bell MT"/>
              <a:cs typeface="Calibri"/>
            </a:endParaRPr>
          </a:p>
          <a:p>
            <a:pPr marL="342900" indent="-228600">
              <a:lnSpc>
                <a:spcPct val="90000"/>
              </a:lnSpc>
              <a:spcAft>
                <a:spcPts val="600"/>
              </a:spcAft>
              <a:buFont typeface="Arial" panose="020B0604020202020204" pitchFamily="34" charset="0"/>
              <a:buChar char="•"/>
            </a:pPr>
            <a:r>
              <a:rPr lang="en-US" sz="1600" dirty="0">
                <a:solidFill>
                  <a:prstClr val="black"/>
                </a:solidFill>
                <a:latin typeface="Bell MT"/>
              </a:rPr>
              <a:t>SECTION C: Unseen Poetry</a:t>
            </a:r>
            <a:br>
              <a:rPr lang="en-US" sz="1600" dirty="0">
                <a:solidFill>
                  <a:prstClr val="white"/>
                </a:solidFill>
                <a:latin typeface="Bell MT"/>
              </a:rPr>
            </a:br>
            <a:r>
              <a:rPr lang="en-US" sz="1600" dirty="0">
                <a:solidFill>
                  <a:prstClr val="black"/>
                </a:solidFill>
                <a:latin typeface="Bell MT"/>
              </a:rPr>
              <a:t>45 minutes.</a:t>
            </a:r>
            <a:br>
              <a:rPr lang="en-US" sz="1600" dirty="0">
                <a:solidFill>
                  <a:prstClr val="white"/>
                </a:solidFill>
                <a:latin typeface="Bell MT"/>
              </a:rPr>
            </a:br>
            <a:r>
              <a:rPr lang="en-US" sz="1600" dirty="0">
                <a:solidFill>
                  <a:prstClr val="black"/>
                </a:solidFill>
                <a:latin typeface="Bell MT"/>
              </a:rPr>
              <a:t>Part 1: Responding to a printed poem.</a:t>
            </a:r>
            <a:br>
              <a:rPr lang="en-US" sz="1600" dirty="0">
                <a:solidFill>
                  <a:prstClr val="white"/>
                </a:solidFill>
                <a:latin typeface="Bell MT"/>
              </a:rPr>
            </a:br>
            <a:r>
              <a:rPr lang="en-US" sz="1600" dirty="0">
                <a:solidFill>
                  <a:prstClr val="black"/>
                </a:solidFill>
                <a:latin typeface="Bell MT"/>
              </a:rPr>
              <a:t>Marked /24</a:t>
            </a:r>
            <a:br>
              <a:rPr lang="en-US" sz="1600" dirty="0">
                <a:solidFill>
                  <a:prstClr val="white"/>
                </a:solidFill>
                <a:latin typeface="Bell MT"/>
              </a:rPr>
            </a:br>
            <a:r>
              <a:rPr lang="en-US" sz="1600" dirty="0">
                <a:solidFill>
                  <a:prstClr val="black"/>
                </a:solidFill>
                <a:latin typeface="Bell MT"/>
              </a:rPr>
              <a:t>Part 2: Comparing with another printed poem.</a:t>
            </a:r>
            <a:br>
              <a:rPr lang="en-US" sz="1600" dirty="0">
                <a:solidFill>
                  <a:prstClr val="white"/>
                </a:solidFill>
                <a:latin typeface="Bell MT"/>
              </a:rPr>
            </a:br>
            <a:r>
              <a:rPr lang="en-US" sz="1600" dirty="0">
                <a:solidFill>
                  <a:prstClr val="black"/>
                </a:solidFill>
                <a:latin typeface="Bell MT"/>
              </a:rPr>
              <a:t>Marked /8</a:t>
            </a:r>
            <a:endParaRPr lang="en-US" sz="1600" dirty="0">
              <a:solidFill>
                <a:prstClr val="black"/>
              </a:solidFill>
              <a:latin typeface="Bell MT"/>
              <a:cs typeface="Calibri"/>
            </a:endParaRPr>
          </a:p>
        </p:txBody>
      </p:sp>
      <p:pic>
        <p:nvPicPr>
          <p:cNvPr id="2" name="Picture 2" descr="A picture containing text, book&#10;&#10;Description automatically generated">
            <a:extLst>
              <a:ext uri="{FF2B5EF4-FFF2-40B4-BE49-F238E27FC236}">
                <a16:creationId xmlns:a16="http://schemas.microsoft.com/office/drawing/2014/main" id="{395562C8-4BAC-4D86-9847-CA90643B15BD}"/>
              </a:ext>
            </a:extLst>
          </p:cNvPr>
          <p:cNvPicPr>
            <a:picLocks noChangeAspect="1"/>
          </p:cNvPicPr>
          <p:nvPr/>
        </p:nvPicPr>
        <p:blipFill>
          <a:blip r:embed="rId3"/>
          <a:stretch>
            <a:fillRect/>
          </a:stretch>
        </p:blipFill>
        <p:spPr>
          <a:xfrm>
            <a:off x="7799609" y="329184"/>
            <a:ext cx="2255204" cy="3429969"/>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5C286E21-A315-4CD4-BB28-241913A230C3}"/>
              </a:ext>
            </a:extLst>
          </p:cNvPr>
          <p:cNvPicPr>
            <a:picLocks noChangeAspect="1"/>
          </p:cNvPicPr>
          <p:nvPr/>
        </p:nvPicPr>
        <p:blipFill>
          <a:blip r:embed="rId4"/>
          <a:stretch>
            <a:fillRect/>
          </a:stretch>
        </p:blipFill>
        <p:spPr>
          <a:xfrm>
            <a:off x="8162599" y="4079193"/>
            <a:ext cx="1515509" cy="2176272"/>
          </a:xfrm>
          <a:prstGeom prst="rect">
            <a:avLst/>
          </a:prstGeom>
        </p:spPr>
      </p:pic>
    </p:spTree>
    <p:extLst>
      <p:ext uri="{BB962C8B-B14F-4D97-AF65-F5344CB8AC3E}">
        <p14:creationId xmlns:p14="http://schemas.microsoft.com/office/powerpoint/2010/main" val="893570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720080"/>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3600" b="1"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LITERATURE SUPPORT &amp; REVISION</a:t>
            </a:r>
          </a:p>
        </p:txBody>
      </p:sp>
      <p:sp>
        <p:nvSpPr>
          <p:cNvPr id="7" name="Rounded Rectangle 6"/>
          <p:cNvSpPr/>
          <p:nvPr/>
        </p:nvSpPr>
        <p:spPr>
          <a:xfrm>
            <a:off x="1719144" y="1052870"/>
            <a:ext cx="8697335" cy="55444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Read your texts over again. It can be helpful to have your own copy in which to make notes. Make sure you understand the plot, characters, themes and context.</a:t>
            </a: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Make a list of key quotes and learn them.</a:t>
            </a: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a:ea typeface="Verdana"/>
                <a:cs typeface="Verdana" panose="020B0604030504040204" pitchFamily="34" charset="0"/>
              </a:rPr>
              <a:t>Use support materials to help consolidate, clarify and extend your understanding: books like the CGP and York Notes guides are helpful, as are websites like No Fear Shakespeare and BBC Bitesize, also videos such as those on Mr Bruff’s YouTube channel.</a:t>
            </a: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a:ea typeface="Verdana"/>
                <a:cs typeface="Verdana" panose="020B0604030504040204" pitchFamily="34" charset="0"/>
              </a:rPr>
              <a:t>Use the </a:t>
            </a:r>
            <a:r>
              <a:rPr lang="en-GB" dirty="0" err="1">
                <a:solidFill>
                  <a:srgbClr val="8064A2">
                    <a:lumMod val="50000"/>
                  </a:srgbClr>
                </a:solidFill>
                <a:latin typeface="Bell MT"/>
                <a:ea typeface="Verdana"/>
                <a:cs typeface="Verdana" panose="020B0604030504040204" pitchFamily="34" charset="0"/>
              </a:rPr>
              <a:t>PixLit</a:t>
            </a:r>
            <a:r>
              <a:rPr lang="en-GB" dirty="0">
                <a:solidFill>
                  <a:srgbClr val="8064A2">
                    <a:lumMod val="50000"/>
                  </a:srgbClr>
                </a:solidFill>
                <a:latin typeface="Bell MT"/>
                <a:ea typeface="Verdana"/>
                <a:cs typeface="Verdana" panose="020B0604030504040204" pitchFamily="34" charset="0"/>
              </a:rPr>
              <a:t> app for revision, but bear in mind that while it is a fantastic resource for helping students to remember key quotations and themes, some features are just going to give one singular interpretation of a quotation. This doesn't necessarily mean your interpretation is invalid, but may just not be the one </a:t>
            </a:r>
            <a:r>
              <a:rPr lang="en-GB" dirty="0" err="1">
                <a:solidFill>
                  <a:srgbClr val="8064A2">
                    <a:lumMod val="50000"/>
                  </a:srgbClr>
                </a:solidFill>
                <a:latin typeface="Bell MT"/>
                <a:ea typeface="Verdana"/>
                <a:cs typeface="Verdana" panose="020B0604030504040204" pitchFamily="34" charset="0"/>
              </a:rPr>
              <a:t>PixLit</a:t>
            </a:r>
            <a:r>
              <a:rPr lang="en-GB" dirty="0">
                <a:solidFill>
                  <a:srgbClr val="8064A2">
                    <a:lumMod val="50000"/>
                  </a:srgbClr>
                </a:solidFill>
                <a:latin typeface="Bell MT"/>
                <a:ea typeface="Verdana"/>
                <a:cs typeface="Verdana" panose="020B0604030504040204" pitchFamily="34" charset="0"/>
              </a:rPr>
              <a:t> had in mind.</a:t>
            </a: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a:ea typeface="Verdana"/>
                <a:cs typeface="Verdana" panose="020B0604030504040204" pitchFamily="34" charset="0"/>
              </a:rPr>
              <a:t>Lectures from </a:t>
            </a:r>
            <a:r>
              <a:rPr lang="en-GB" dirty="0" err="1">
                <a:solidFill>
                  <a:srgbClr val="8064A2">
                    <a:lumMod val="50000"/>
                  </a:srgbClr>
                </a:solidFill>
                <a:latin typeface="Bell MT"/>
                <a:ea typeface="Verdana"/>
                <a:cs typeface="Verdana" panose="020B0604030504040204" pitchFamily="34" charset="0"/>
              </a:rPr>
              <a:t>Massolit</a:t>
            </a:r>
            <a:endParaRPr lang="en-GB" dirty="0">
              <a:solidFill>
                <a:srgbClr val="8064A2">
                  <a:lumMod val="50000"/>
                </a:srgbClr>
              </a:solidFill>
              <a:latin typeface="Bell MT"/>
              <a:ea typeface="Verdana"/>
              <a:cs typeface="Verdana" panose="020B0604030504040204" pitchFamily="34" charset="0"/>
            </a:endParaRP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a:ea typeface="Verdana"/>
                <a:cs typeface="Verdana" panose="020B0604030504040204" pitchFamily="34" charset="0"/>
              </a:rPr>
              <a:t>Seneca quizzes</a:t>
            </a: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Keep and learn a vocabulary list: key terminology from lessons.</a:t>
            </a: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rPr>
              <a:t>Revisit any previous exam papers you have completed or look at those on the AQA website.</a:t>
            </a:r>
          </a:p>
          <a:p>
            <a:pPr marL="342900" indent="-342900" defTabSz="457200">
              <a:spcAft>
                <a:spcPts val="600"/>
              </a:spcAft>
              <a:buFont typeface="Wingdings" panose="05000000000000000000" pitchFamily="2" charset="2"/>
              <a:buChar char="Ø"/>
            </a:pPr>
            <a:r>
              <a:rPr lang="en-GB" dirty="0">
                <a:solidFill>
                  <a:srgbClr val="8064A2">
                    <a:lumMod val="50000"/>
                  </a:srgbClr>
                </a:solidFill>
                <a:latin typeface="Bell MT"/>
                <a:ea typeface="Verdana"/>
                <a:cs typeface="Verdana" panose="020B0604030504040204" pitchFamily="34" charset="0"/>
              </a:rPr>
              <a:t>Drop-in sessions in school.</a:t>
            </a:r>
            <a:endParaRPr lang="en-GB" dirty="0">
              <a:solidFill>
                <a:srgbClr val="8064A2">
                  <a:lumMod val="50000"/>
                </a:srgbClr>
              </a:solidFill>
              <a:latin typeface="Bell MT" panose="02020503060305020303"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0053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08001" y="5263980"/>
            <a:ext cx="4448097" cy="677108"/>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Year 11 Information Evening </a:t>
            </a:r>
            <a:r>
              <a:rPr lang="en-US" sz="2200" dirty="0" err="1">
                <a:solidFill>
                  <a:prstClr val="white"/>
                </a:solidFill>
                <a:latin typeface="Palatino Linotype" panose="02040502050505030304" pitchFamily="18" charset="0"/>
                <a:cs typeface="Palatino"/>
              </a:rPr>
              <a:t>Mathmatics</a:t>
            </a: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 </a:t>
            </a:r>
            <a:r>
              <a:rPr kumimoji="0" lang="en-US" sz="2200" b="0" i="0" u="none" strike="noStrike" kern="1200" cap="none" spc="0" normalizeH="0" baseline="0" noProof="0" dirty="0" err="1">
                <a:ln>
                  <a:noFill/>
                </a:ln>
                <a:solidFill>
                  <a:prstClr val="white"/>
                </a:solidFill>
                <a:effectLst/>
                <a:uLnTx/>
                <a:uFillTx/>
                <a:latin typeface="Palatino Linotype" panose="02040502050505030304" pitchFamily="18" charset="0"/>
                <a:ea typeface="+mn-ea"/>
                <a:cs typeface="Palatino"/>
              </a:rPr>
              <a:t>Mr</a:t>
            </a: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 Cooper</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His nature is such that he has to be drawn out by kindness and encouragement but if he be treated well, and love be shown him, he will accomplish things that make the </a:t>
              </a:r>
              <a:r>
                <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whole world wonder.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Michelangelo, describing himself as a young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art student in 1490AD</a:t>
              </a:r>
              <a:endParaRPr kumimoji="0" lang="en-GB" sz="1000" b="0"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2199772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97BBD9-CE54-4451-B1D6-80ABF2A3BF66}"/>
              </a:ext>
            </a:extLst>
          </p:cNvPr>
          <p:cNvSpPr>
            <a:spLocks noGrp="1"/>
          </p:cNvSpPr>
          <p:nvPr>
            <p:ph type="subTitle" idx="1"/>
          </p:nvPr>
        </p:nvSpPr>
        <p:spPr>
          <a:xfrm>
            <a:off x="2102068" y="362662"/>
            <a:ext cx="7987862" cy="1054045"/>
          </a:xfrm>
        </p:spPr>
        <p:txBody>
          <a:bodyPr>
            <a:normAutofit/>
          </a:bodyPr>
          <a:lstStyle/>
          <a:p>
            <a:pPr algn="l"/>
            <a:r>
              <a:rPr lang="en-GB" sz="3200" dirty="0"/>
              <a:t>How many slices of bread does the average British person throw away in a lifetime?</a:t>
            </a:r>
          </a:p>
        </p:txBody>
      </p:sp>
      <p:pic>
        <p:nvPicPr>
          <p:cNvPr id="5" name="Picture 4" descr="Stack of sliced bread">
            <a:extLst>
              <a:ext uri="{FF2B5EF4-FFF2-40B4-BE49-F238E27FC236}">
                <a16:creationId xmlns:a16="http://schemas.microsoft.com/office/drawing/2014/main" id="{37DF91A6-1492-412D-9096-E139D66C7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60" y="1416707"/>
            <a:ext cx="6036879" cy="4024586"/>
          </a:xfrm>
          <a:prstGeom prst="rect">
            <a:avLst/>
          </a:prstGeom>
        </p:spPr>
      </p:pic>
    </p:spTree>
    <p:extLst>
      <p:ext uri="{BB962C8B-B14F-4D97-AF65-F5344CB8AC3E}">
        <p14:creationId xmlns:p14="http://schemas.microsoft.com/office/powerpoint/2010/main" val="6730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p:txBody>
          <a:bodyPr>
            <a:normAutofit fontScale="70000" lnSpcReduction="20000"/>
          </a:bodyPr>
          <a:lstStyle/>
          <a:p>
            <a:pPr marL="0" indent="0">
              <a:buNone/>
            </a:pPr>
            <a:r>
              <a:rPr lang="en-GB" sz="5100" dirty="0"/>
              <a:t>January</a:t>
            </a:r>
          </a:p>
          <a:p>
            <a:pPr marL="0" indent="0">
              <a:buNone/>
            </a:pPr>
            <a:endParaRPr lang="en-GB" sz="4100" dirty="0"/>
          </a:p>
          <a:p>
            <a:r>
              <a:rPr lang="en-GB" sz="4500" dirty="0"/>
              <a:t>10</a:t>
            </a:r>
            <a:r>
              <a:rPr lang="en-GB" sz="4500" baseline="30000" dirty="0"/>
              <a:t>th</a:t>
            </a:r>
            <a:r>
              <a:rPr lang="en-GB" sz="4500" dirty="0"/>
              <a:t>  11 Results Day (Internal)</a:t>
            </a:r>
          </a:p>
          <a:p>
            <a:r>
              <a:rPr lang="en-GB" sz="4500" dirty="0"/>
              <a:t>10</a:t>
            </a:r>
            <a:r>
              <a:rPr lang="en-GB" sz="4500" baseline="30000" dirty="0"/>
              <a:t>th</a:t>
            </a:r>
            <a:r>
              <a:rPr lang="en-GB" sz="4500" dirty="0"/>
              <a:t>  11PC2 Issued  </a:t>
            </a:r>
          </a:p>
          <a:p>
            <a:r>
              <a:rPr lang="en-GB" sz="4500" dirty="0"/>
              <a:t>18</a:t>
            </a:r>
            <a:r>
              <a:rPr lang="en-GB" sz="4500" baseline="30000" dirty="0"/>
              <a:t>th</a:t>
            </a:r>
            <a:r>
              <a:rPr lang="en-GB" sz="4500" dirty="0"/>
              <a:t>  Year 11 Subject Evening</a:t>
            </a:r>
          </a:p>
          <a:p>
            <a:r>
              <a:rPr lang="en-GB" sz="4500" dirty="0"/>
              <a:t>19</a:t>
            </a:r>
            <a:r>
              <a:rPr lang="en-GB" sz="4500" baseline="30000" dirty="0"/>
              <a:t>th</a:t>
            </a:r>
            <a:r>
              <a:rPr lang="en-GB" sz="4500" dirty="0"/>
              <a:t>  Sixth Form Application Deadline </a:t>
            </a:r>
          </a:p>
          <a:p>
            <a:r>
              <a:rPr lang="en-GB" sz="4500" dirty="0"/>
              <a:t>29</a:t>
            </a:r>
            <a:r>
              <a:rPr lang="en-GB" sz="4500" baseline="30000" dirty="0"/>
              <a:t>th</a:t>
            </a:r>
            <a:r>
              <a:rPr lang="en-GB" sz="4500" dirty="0"/>
              <a:t>   Year 11 Progression Meetings Sixth Form Start (2 weeks) </a:t>
            </a:r>
          </a:p>
          <a:p>
            <a:pPr marL="0" indent="0">
              <a:buNone/>
            </a:pPr>
            <a:endParaRPr lang="en-GB" sz="3200" dirty="0"/>
          </a:p>
          <a:p>
            <a:pPr marL="0" indent="0">
              <a:buNone/>
            </a:pPr>
            <a:endParaRPr lang="en-GB" sz="3200" dirty="0"/>
          </a:p>
          <a:p>
            <a:pPr marL="0" indent="0">
              <a:buNone/>
            </a:pPr>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p:txBody>
          <a:bodyPr>
            <a:normAutofit fontScale="70000" lnSpcReduction="20000"/>
          </a:bodyPr>
          <a:lstStyle/>
          <a:p>
            <a:pPr marL="0" indent="0">
              <a:buNone/>
            </a:pPr>
            <a:r>
              <a:rPr lang="en-GB" sz="4600" dirty="0"/>
              <a:t>February</a:t>
            </a:r>
          </a:p>
          <a:p>
            <a:pPr marL="0" indent="0">
              <a:buNone/>
            </a:pPr>
            <a:endParaRPr lang="en-GB" sz="4000" dirty="0"/>
          </a:p>
          <a:p>
            <a:r>
              <a:rPr lang="en-GB" sz="4000" dirty="0"/>
              <a:t>5</a:t>
            </a:r>
            <a:r>
              <a:rPr lang="en-GB" sz="4000" baseline="30000" dirty="0"/>
              <a:t>th</a:t>
            </a:r>
            <a:r>
              <a:rPr lang="en-GB" sz="4000" dirty="0"/>
              <a:t>  Year 11 Mock Speaking Exams (up until 21</a:t>
            </a:r>
            <a:r>
              <a:rPr lang="en-GB" sz="4000" baseline="30000" dirty="0"/>
              <a:t>st</a:t>
            </a:r>
            <a:r>
              <a:rPr lang="en-GB" sz="4000" dirty="0"/>
              <a:t> Feb)</a:t>
            </a:r>
          </a:p>
          <a:p>
            <a:r>
              <a:rPr lang="en-GB" sz="4000" dirty="0"/>
              <a:t>9</a:t>
            </a:r>
            <a:r>
              <a:rPr lang="en-GB" sz="4000" baseline="30000" dirty="0"/>
              <a:t>th</a:t>
            </a:r>
            <a:r>
              <a:rPr lang="en-GB" sz="4000" dirty="0"/>
              <a:t>  Year 10/11 Oxbridge Evening (Study Centre) </a:t>
            </a:r>
          </a:p>
          <a:p>
            <a:r>
              <a:rPr lang="en-GB" sz="4000" dirty="0"/>
              <a:t>29</a:t>
            </a:r>
            <a:r>
              <a:rPr lang="en-GB" sz="4000" baseline="30000" dirty="0"/>
              <a:t>th</a:t>
            </a:r>
            <a:r>
              <a:rPr lang="en-GB" sz="4000" dirty="0"/>
              <a:t> Year 11 Internal Exams begin</a:t>
            </a:r>
          </a:p>
          <a:p>
            <a:endParaRPr lang="en-GB" sz="4000" dirty="0"/>
          </a:p>
          <a:p>
            <a:pPr marL="0" indent="0">
              <a:buNone/>
            </a:pPr>
            <a:r>
              <a:rPr lang="en-GB" sz="4000" dirty="0"/>
              <a:t> </a:t>
            </a:r>
          </a:p>
          <a:p>
            <a:pPr marL="0" indent="0">
              <a:buNone/>
            </a:pPr>
            <a:endParaRPr lang="en-GB" dirty="0"/>
          </a:p>
          <a:p>
            <a:endParaRPr lang="en-GB" dirty="0"/>
          </a:p>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Tree>
    <p:extLst>
      <p:ext uri="{BB962C8B-B14F-4D97-AF65-F5344CB8AC3E}">
        <p14:creationId xmlns:p14="http://schemas.microsoft.com/office/powerpoint/2010/main" val="2483350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5462C2-CF87-4DB9-BF1C-8181A2A16E26}"/>
              </a:ext>
            </a:extLst>
          </p:cNvPr>
          <p:cNvSpPr>
            <a:spLocks noGrp="1"/>
          </p:cNvSpPr>
          <p:nvPr>
            <p:ph idx="1"/>
          </p:nvPr>
        </p:nvSpPr>
        <p:spPr>
          <a:xfrm>
            <a:off x="354723" y="891300"/>
            <a:ext cx="11753194" cy="3149984"/>
          </a:xfrm>
        </p:spPr>
        <p:txBody>
          <a:bodyPr>
            <a:normAutofit fontScale="85000" lnSpcReduction="20000"/>
          </a:bodyPr>
          <a:lstStyle/>
          <a:p>
            <a:r>
              <a:rPr lang="en-GB" dirty="0"/>
              <a:t>This sort of question can often be asked at an interview to see how applicants deal with what seems to be an impossible question to answer.</a:t>
            </a:r>
          </a:p>
          <a:p>
            <a:r>
              <a:rPr lang="en-GB" dirty="0"/>
              <a:t>Maths develops the skills needed in order to be able to break down questions such as this into smaller questions you know something about.</a:t>
            </a:r>
          </a:p>
          <a:p>
            <a:r>
              <a:rPr lang="en-GB" dirty="0"/>
              <a:t>This directly relates to GCSE mathematics.</a:t>
            </a:r>
          </a:p>
          <a:p>
            <a:r>
              <a:rPr lang="en-GB" dirty="0"/>
              <a:t>At the core of studying mathematics isn’t necessarily the content, it is a subject that develops critical thinking, creativity and the ability to reason, problem solve and communicate your ideas.</a:t>
            </a:r>
          </a:p>
          <a:p>
            <a:r>
              <a:rPr lang="en-GB" dirty="0"/>
              <a:t>These are key skills employers are looking for regardless of the career type.</a:t>
            </a:r>
          </a:p>
          <a:p>
            <a:pPr marL="0" indent="0">
              <a:buNone/>
            </a:pPr>
            <a:endParaRPr lang="en-GB" dirty="0"/>
          </a:p>
        </p:txBody>
      </p:sp>
      <p:grpSp>
        <p:nvGrpSpPr>
          <p:cNvPr id="6" name="Group 5">
            <a:extLst>
              <a:ext uri="{FF2B5EF4-FFF2-40B4-BE49-F238E27FC236}">
                <a16:creationId xmlns:a16="http://schemas.microsoft.com/office/drawing/2014/main" id="{4281D53E-94BB-4032-9199-0C497F5ECDFE}"/>
              </a:ext>
            </a:extLst>
          </p:cNvPr>
          <p:cNvGrpSpPr/>
          <p:nvPr/>
        </p:nvGrpSpPr>
        <p:grpSpPr>
          <a:xfrm>
            <a:off x="472964" y="4041284"/>
            <a:ext cx="3888827" cy="2243903"/>
            <a:chOff x="2102068" y="362662"/>
            <a:chExt cx="7987862" cy="5078631"/>
          </a:xfrm>
        </p:grpSpPr>
        <p:sp>
          <p:nvSpPr>
            <p:cNvPr id="4" name="Subtitle 2">
              <a:extLst>
                <a:ext uri="{FF2B5EF4-FFF2-40B4-BE49-F238E27FC236}">
                  <a16:creationId xmlns:a16="http://schemas.microsoft.com/office/drawing/2014/main" id="{A010F17F-628F-4C32-8E04-186A9FCF7C84}"/>
                </a:ext>
              </a:extLst>
            </p:cNvPr>
            <p:cNvSpPr txBox="1">
              <a:spLocks/>
            </p:cNvSpPr>
            <p:nvPr/>
          </p:nvSpPr>
          <p:spPr>
            <a:xfrm>
              <a:off x="2102068" y="362662"/>
              <a:ext cx="7987862" cy="10540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How many slices of bread does the average British person throw away in a lifetime?</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Stack of sliced bread">
              <a:extLst>
                <a:ext uri="{FF2B5EF4-FFF2-40B4-BE49-F238E27FC236}">
                  <a16:creationId xmlns:a16="http://schemas.microsoft.com/office/drawing/2014/main" id="{34FBA3D3-CCDA-4216-9714-D0966E2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60" y="1416707"/>
              <a:ext cx="6036879" cy="4024586"/>
            </a:xfrm>
            <a:prstGeom prst="rect">
              <a:avLst/>
            </a:prstGeom>
          </p:spPr>
        </p:pic>
      </p:grpSp>
      <p:sp>
        <p:nvSpPr>
          <p:cNvPr id="7" name="TextBox 6">
            <a:extLst>
              <a:ext uri="{FF2B5EF4-FFF2-40B4-BE49-F238E27FC236}">
                <a16:creationId xmlns:a16="http://schemas.microsoft.com/office/drawing/2014/main" id="{14BB9341-DAE5-4F84-9B62-426F5071C8DA}"/>
              </a:ext>
            </a:extLst>
          </p:cNvPr>
          <p:cNvSpPr txBox="1"/>
          <p:nvPr/>
        </p:nvSpPr>
        <p:spPr>
          <a:xfrm>
            <a:off x="620110" y="220717"/>
            <a:ext cx="68853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Developing a positive attitude towards maths is vital</a:t>
            </a:r>
          </a:p>
        </p:txBody>
      </p:sp>
    </p:spTree>
    <p:extLst>
      <p:ext uri="{BB962C8B-B14F-4D97-AF65-F5344CB8AC3E}">
        <p14:creationId xmlns:p14="http://schemas.microsoft.com/office/powerpoint/2010/main" val="2755196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6EB4EE-CBF9-4C18-B781-D35A667DD252}"/>
              </a:ext>
            </a:extLst>
          </p:cNvPr>
          <p:cNvSpPr>
            <a:spLocks noGrp="1"/>
          </p:cNvSpPr>
          <p:nvPr>
            <p:ph idx="1"/>
          </p:nvPr>
        </p:nvSpPr>
        <p:spPr>
          <a:xfrm>
            <a:off x="620110" y="911225"/>
            <a:ext cx="10515600" cy="4351338"/>
          </a:xfrm>
        </p:spPr>
        <p:txBody>
          <a:bodyPr/>
          <a:lstStyle/>
          <a:p>
            <a:r>
              <a:rPr lang="en-GB" dirty="0"/>
              <a:t>Last year around 73% of students sitting GCSE mathematics gained a grade 4 or above.</a:t>
            </a:r>
          </a:p>
          <a:p>
            <a:r>
              <a:rPr lang="en-GB" dirty="0"/>
              <a:t>Students achieving a grade 5 or above drops to around 53% (the grade you need to enter Highcliffe Sixth Form)</a:t>
            </a:r>
          </a:p>
          <a:p>
            <a:r>
              <a:rPr lang="en-GB" dirty="0"/>
              <a:t>Each grade increase drops by around 10-15%, each grade bring you closer to the front of the queue.</a:t>
            </a:r>
          </a:p>
          <a:p>
            <a:pPr marL="0" indent="0">
              <a:buNone/>
            </a:pPr>
            <a:endParaRPr lang="en-GB" dirty="0"/>
          </a:p>
        </p:txBody>
      </p:sp>
      <p:sp>
        <p:nvSpPr>
          <p:cNvPr id="6" name="TextBox 5">
            <a:extLst>
              <a:ext uri="{FF2B5EF4-FFF2-40B4-BE49-F238E27FC236}">
                <a16:creationId xmlns:a16="http://schemas.microsoft.com/office/drawing/2014/main" id="{C52D10BD-3C07-4D74-A289-FCFD9F9855EF}"/>
              </a:ext>
            </a:extLst>
          </p:cNvPr>
          <p:cNvSpPr txBox="1"/>
          <p:nvPr/>
        </p:nvSpPr>
        <p:spPr>
          <a:xfrm>
            <a:off x="620110" y="220717"/>
            <a:ext cx="34244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Grades are important too</a:t>
            </a:r>
          </a:p>
        </p:txBody>
      </p:sp>
    </p:spTree>
    <p:extLst>
      <p:ext uri="{BB962C8B-B14F-4D97-AF65-F5344CB8AC3E}">
        <p14:creationId xmlns:p14="http://schemas.microsoft.com/office/powerpoint/2010/main" val="4092854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3F33-6582-459E-B4AA-2D6E555A7031}"/>
              </a:ext>
            </a:extLst>
          </p:cNvPr>
          <p:cNvSpPr>
            <a:spLocks noGrp="1"/>
          </p:cNvSpPr>
          <p:nvPr>
            <p:ph type="title"/>
          </p:nvPr>
        </p:nvSpPr>
        <p:spPr/>
        <p:txBody>
          <a:bodyPr/>
          <a:lstStyle/>
          <a:p>
            <a:r>
              <a:rPr lang="en-GB" u="sng" dirty="0"/>
              <a:t>Edexcel GCSE (9-1) Mathematics outline</a:t>
            </a:r>
          </a:p>
        </p:txBody>
      </p:sp>
      <p:sp>
        <p:nvSpPr>
          <p:cNvPr id="3" name="Content Placeholder 2">
            <a:extLst>
              <a:ext uri="{FF2B5EF4-FFF2-40B4-BE49-F238E27FC236}">
                <a16:creationId xmlns:a16="http://schemas.microsoft.com/office/drawing/2014/main" id="{88046D41-B117-42C2-AD79-2AF7C3CEF10E}"/>
              </a:ext>
            </a:extLst>
          </p:cNvPr>
          <p:cNvSpPr>
            <a:spLocks noGrp="1"/>
          </p:cNvSpPr>
          <p:nvPr>
            <p:ph idx="1"/>
          </p:nvPr>
        </p:nvSpPr>
        <p:spPr/>
        <p:txBody>
          <a:bodyPr>
            <a:normAutofit fontScale="85000" lnSpcReduction="20000"/>
          </a:bodyPr>
          <a:lstStyle/>
          <a:p>
            <a:r>
              <a:rPr lang="en-GB" dirty="0"/>
              <a:t>There are 6 strands assessed across mathematics at GCSE:</a:t>
            </a:r>
          </a:p>
          <a:p>
            <a:pPr marL="914400" lvl="1" indent="-457200">
              <a:buFont typeface="+mj-lt"/>
              <a:buAutoNum type="arabicPeriod"/>
            </a:pPr>
            <a:r>
              <a:rPr lang="en-GB" dirty="0"/>
              <a:t>Number</a:t>
            </a:r>
          </a:p>
          <a:p>
            <a:pPr marL="914400" lvl="1" indent="-457200">
              <a:buFont typeface="+mj-lt"/>
              <a:buAutoNum type="arabicPeriod"/>
            </a:pPr>
            <a:r>
              <a:rPr lang="en-GB" dirty="0"/>
              <a:t>Algebra</a:t>
            </a:r>
          </a:p>
          <a:p>
            <a:pPr marL="914400" lvl="1" indent="-457200">
              <a:buFont typeface="+mj-lt"/>
              <a:buAutoNum type="arabicPeriod"/>
            </a:pPr>
            <a:r>
              <a:rPr lang="en-GB" dirty="0"/>
              <a:t>Ratio, proportion and rates of change</a:t>
            </a:r>
          </a:p>
          <a:p>
            <a:pPr marL="914400" lvl="1" indent="-457200">
              <a:buFont typeface="+mj-lt"/>
              <a:buAutoNum type="arabicPeriod"/>
            </a:pPr>
            <a:r>
              <a:rPr lang="en-GB" dirty="0"/>
              <a:t>Geometry and measures</a:t>
            </a:r>
          </a:p>
          <a:p>
            <a:pPr marL="914400" lvl="1" indent="-457200">
              <a:buFont typeface="+mj-lt"/>
              <a:buAutoNum type="arabicPeriod"/>
            </a:pPr>
            <a:r>
              <a:rPr lang="en-GB" dirty="0"/>
              <a:t>Probability</a:t>
            </a:r>
          </a:p>
          <a:p>
            <a:pPr marL="914400" lvl="1" indent="-457200">
              <a:buFont typeface="+mj-lt"/>
              <a:buAutoNum type="arabicPeriod"/>
            </a:pPr>
            <a:r>
              <a:rPr lang="en-GB" dirty="0"/>
              <a:t>Statistics</a:t>
            </a:r>
          </a:p>
          <a:p>
            <a:r>
              <a:rPr lang="en-GB" dirty="0"/>
              <a:t>Two tiers: Foundation and Higher (there is crossover content but also content that appears on the Higher tier that does not appear on Foundation)</a:t>
            </a:r>
          </a:p>
          <a:p>
            <a:r>
              <a:rPr lang="en-GB" dirty="0"/>
              <a:t>Students will take assessments in either Higher or Foundation tier.</a:t>
            </a:r>
          </a:p>
          <a:p>
            <a:r>
              <a:rPr lang="en-GB" dirty="0"/>
              <a:t>Foundation tier: grades 1 to 5</a:t>
            </a:r>
          </a:p>
          <a:p>
            <a:r>
              <a:rPr lang="en-GB" dirty="0"/>
              <a:t>Higher tier: grades 4 to 9 (grade 3 allowed). To be entered into the Higher tier a student should be aiming to gain a grade 6 or above.</a:t>
            </a:r>
          </a:p>
        </p:txBody>
      </p:sp>
    </p:spTree>
    <p:extLst>
      <p:ext uri="{BB962C8B-B14F-4D97-AF65-F5344CB8AC3E}">
        <p14:creationId xmlns:p14="http://schemas.microsoft.com/office/powerpoint/2010/main" val="786449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9BD4-6A96-4E8E-BED8-05374B739F95}"/>
              </a:ext>
            </a:extLst>
          </p:cNvPr>
          <p:cNvSpPr>
            <a:spLocks noGrp="1"/>
          </p:cNvSpPr>
          <p:nvPr>
            <p:ph type="title"/>
          </p:nvPr>
        </p:nvSpPr>
        <p:spPr/>
        <p:txBody>
          <a:bodyPr/>
          <a:lstStyle/>
          <a:p>
            <a:r>
              <a:rPr lang="en-GB" u="sng" dirty="0"/>
              <a:t>Edexcel GCSE (9-1) Mathematics Exam Structure</a:t>
            </a:r>
          </a:p>
        </p:txBody>
      </p:sp>
      <p:pic>
        <p:nvPicPr>
          <p:cNvPr id="4" name="Picture 3">
            <a:extLst>
              <a:ext uri="{FF2B5EF4-FFF2-40B4-BE49-F238E27FC236}">
                <a16:creationId xmlns:a16="http://schemas.microsoft.com/office/drawing/2014/main" id="{BCCDFC1B-EBDD-4B4F-AD95-CFEADF4AC95E}"/>
              </a:ext>
            </a:extLst>
          </p:cNvPr>
          <p:cNvPicPr>
            <a:picLocks noChangeAspect="1"/>
          </p:cNvPicPr>
          <p:nvPr/>
        </p:nvPicPr>
        <p:blipFill>
          <a:blip r:embed="rId3"/>
          <a:stretch>
            <a:fillRect/>
          </a:stretch>
        </p:blipFill>
        <p:spPr>
          <a:xfrm>
            <a:off x="838200" y="1563754"/>
            <a:ext cx="8242738" cy="4872868"/>
          </a:xfrm>
          <a:prstGeom prst="rect">
            <a:avLst/>
          </a:prstGeom>
        </p:spPr>
      </p:pic>
    </p:spTree>
    <p:extLst>
      <p:ext uri="{BB962C8B-B14F-4D97-AF65-F5344CB8AC3E}">
        <p14:creationId xmlns:p14="http://schemas.microsoft.com/office/powerpoint/2010/main" val="66148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7425-6D64-49A5-8702-5F6E4A7A9230}"/>
              </a:ext>
            </a:extLst>
          </p:cNvPr>
          <p:cNvSpPr>
            <a:spLocks noGrp="1"/>
          </p:cNvSpPr>
          <p:nvPr>
            <p:ph type="title"/>
          </p:nvPr>
        </p:nvSpPr>
        <p:spPr/>
        <p:txBody>
          <a:bodyPr/>
          <a:lstStyle/>
          <a:p>
            <a:r>
              <a:rPr lang="en-GB" u="sng" dirty="0"/>
              <a:t>Assessment and lessons</a:t>
            </a:r>
          </a:p>
        </p:txBody>
      </p:sp>
      <p:sp>
        <p:nvSpPr>
          <p:cNvPr id="3" name="Content Placeholder 2">
            <a:extLst>
              <a:ext uri="{FF2B5EF4-FFF2-40B4-BE49-F238E27FC236}">
                <a16:creationId xmlns:a16="http://schemas.microsoft.com/office/drawing/2014/main" id="{5AA303BC-F890-491E-B88F-EF3F4AE698F4}"/>
              </a:ext>
            </a:extLst>
          </p:cNvPr>
          <p:cNvSpPr>
            <a:spLocks noGrp="1"/>
          </p:cNvSpPr>
          <p:nvPr>
            <p:ph idx="1"/>
          </p:nvPr>
        </p:nvSpPr>
        <p:spPr>
          <a:xfrm>
            <a:off x="838200" y="1615416"/>
            <a:ext cx="10515600" cy="4351338"/>
          </a:xfrm>
        </p:spPr>
        <p:txBody>
          <a:bodyPr/>
          <a:lstStyle/>
          <a:p>
            <a:r>
              <a:rPr lang="en-GB" dirty="0"/>
              <a:t>Students will sit two full sets of examination papers across the Autumn and Spring terms. In school examination window’s will help to facilitate these mock examinations.</a:t>
            </a:r>
          </a:p>
          <a:p>
            <a:r>
              <a:rPr lang="en-GB" dirty="0"/>
              <a:t>Smaller topic based assessments, retrieval practice and regular </a:t>
            </a:r>
            <a:r>
              <a:rPr lang="en-GB" dirty="0" err="1"/>
              <a:t>homestudy</a:t>
            </a:r>
            <a:r>
              <a:rPr lang="en-GB" dirty="0"/>
              <a:t> tasks will be used to continually monitor progress.</a:t>
            </a:r>
          </a:p>
          <a:p>
            <a:r>
              <a:rPr lang="en-GB" dirty="0"/>
              <a:t>Content will continue to be covered over the Autumn and early Spring term.</a:t>
            </a:r>
          </a:p>
          <a:p>
            <a:r>
              <a:rPr lang="en-GB" dirty="0"/>
              <a:t>Revision work starts now.</a:t>
            </a:r>
          </a:p>
          <a:p>
            <a:endParaRPr lang="en-GB" dirty="0"/>
          </a:p>
        </p:txBody>
      </p:sp>
    </p:spTree>
    <p:extLst>
      <p:ext uri="{BB962C8B-B14F-4D97-AF65-F5344CB8AC3E}">
        <p14:creationId xmlns:p14="http://schemas.microsoft.com/office/powerpoint/2010/main" val="473000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6706-126C-452C-AAA4-92E023B1ED67}"/>
              </a:ext>
            </a:extLst>
          </p:cNvPr>
          <p:cNvSpPr>
            <a:spLocks noGrp="1"/>
          </p:cNvSpPr>
          <p:nvPr>
            <p:ph type="title"/>
          </p:nvPr>
        </p:nvSpPr>
        <p:spPr/>
        <p:txBody>
          <a:bodyPr/>
          <a:lstStyle/>
          <a:p>
            <a:r>
              <a:rPr lang="en-GB" u="sng" dirty="0"/>
              <a:t>Steps to success</a:t>
            </a:r>
          </a:p>
        </p:txBody>
      </p:sp>
      <p:sp>
        <p:nvSpPr>
          <p:cNvPr id="3" name="Content Placeholder 2">
            <a:extLst>
              <a:ext uri="{FF2B5EF4-FFF2-40B4-BE49-F238E27FC236}">
                <a16:creationId xmlns:a16="http://schemas.microsoft.com/office/drawing/2014/main" id="{3007F72C-3939-44C5-9858-4631142D536A}"/>
              </a:ext>
            </a:extLst>
          </p:cNvPr>
          <p:cNvSpPr>
            <a:spLocks noGrp="1"/>
          </p:cNvSpPr>
          <p:nvPr>
            <p:ph idx="1"/>
          </p:nvPr>
        </p:nvSpPr>
        <p:spPr>
          <a:xfrm>
            <a:off x="838200" y="1468277"/>
            <a:ext cx="10515600" cy="4351338"/>
          </a:xfrm>
        </p:spPr>
        <p:txBody>
          <a:bodyPr>
            <a:normAutofit fontScale="92500"/>
          </a:bodyPr>
          <a:lstStyle/>
          <a:p>
            <a:r>
              <a:rPr lang="en-GB" dirty="0"/>
              <a:t>The best way to learn maths is to do maths, little and often is most effective.</a:t>
            </a:r>
          </a:p>
          <a:p>
            <a:r>
              <a:rPr lang="en-GB" dirty="0"/>
              <a:t>Make the best use of lesson time.</a:t>
            </a:r>
          </a:p>
          <a:p>
            <a:r>
              <a:rPr lang="en-GB" dirty="0"/>
              <a:t>Ensure you know how to use your calculator, make sure it is a scientific calculator (we recommend a Casio fx-83GT CW or fx-85GT CW, these are the updated calculators from the Casio fx-83GTX or fx-85GTX)</a:t>
            </a:r>
          </a:p>
          <a:p>
            <a:r>
              <a:rPr lang="en-GB" dirty="0"/>
              <a:t>Complete all </a:t>
            </a:r>
            <a:r>
              <a:rPr lang="en-GB" dirty="0" err="1"/>
              <a:t>homestudy</a:t>
            </a:r>
            <a:r>
              <a:rPr lang="en-GB" dirty="0"/>
              <a:t> set to the best standard, aim for 100% at hand in.</a:t>
            </a:r>
          </a:p>
          <a:p>
            <a:r>
              <a:rPr lang="en-GB" dirty="0"/>
              <a:t>Regular practice of the fundamentals, arithmetic, algebraic manipulation, learning key vocabulary and formulae not given in the exam.</a:t>
            </a:r>
          </a:p>
          <a:p>
            <a:r>
              <a:rPr lang="en-GB" dirty="0"/>
              <a:t>Ask for help, don’t wait until its too late.</a:t>
            </a:r>
          </a:p>
        </p:txBody>
      </p:sp>
    </p:spTree>
    <p:extLst>
      <p:ext uri="{BB962C8B-B14F-4D97-AF65-F5344CB8AC3E}">
        <p14:creationId xmlns:p14="http://schemas.microsoft.com/office/powerpoint/2010/main" val="3282646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E541-A327-41AA-AF6A-DF1BA8DDFB6F}"/>
              </a:ext>
            </a:extLst>
          </p:cNvPr>
          <p:cNvSpPr>
            <a:spLocks noGrp="1"/>
          </p:cNvSpPr>
          <p:nvPr>
            <p:ph type="title"/>
          </p:nvPr>
        </p:nvSpPr>
        <p:spPr>
          <a:xfrm>
            <a:off x="838200" y="62437"/>
            <a:ext cx="10515600" cy="1325563"/>
          </a:xfrm>
        </p:spPr>
        <p:txBody>
          <a:bodyPr/>
          <a:lstStyle/>
          <a:p>
            <a:r>
              <a:rPr lang="en-GB" u="sng" dirty="0"/>
              <a:t>Resources</a:t>
            </a:r>
          </a:p>
        </p:txBody>
      </p:sp>
      <p:sp>
        <p:nvSpPr>
          <p:cNvPr id="3" name="Content Placeholder 2">
            <a:extLst>
              <a:ext uri="{FF2B5EF4-FFF2-40B4-BE49-F238E27FC236}">
                <a16:creationId xmlns:a16="http://schemas.microsoft.com/office/drawing/2014/main" id="{2CA4B179-429C-42BB-8474-7A73720A7748}"/>
              </a:ext>
            </a:extLst>
          </p:cNvPr>
          <p:cNvSpPr>
            <a:spLocks noGrp="1"/>
          </p:cNvSpPr>
          <p:nvPr>
            <p:ph idx="1"/>
          </p:nvPr>
        </p:nvSpPr>
        <p:spPr>
          <a:xfrm>
            <a:off x="701564" y="1194927"/>
            <a:ext cx="9430408" cy="5153321"/>
          </a:xfrm>
        </p:spPr>
        <p:txBody>
          <a:bodyPr>
            <a:normAutofit/>
          </a:bodyPr>
          <a:lstStyle/>
          <a:p>
            <a:r>
              <a:rPr lang="en-GB" dirty="0"/>
              <a:t>Revision guides – available through </a:t>
            </a:r>
            <a:r>
              <a:rPr lang="en-GB" dirty="0" err="1"/>
              <a:t>WisePay</a:t>
            </a:r>
            <a:r>
              <a:rPr lang="en-GB" dirty="0"/>
              <a:t> - £2.70</a:t>
            </a:r>
          </a:p>
          <a:p>
            <a:endParaRPr lang="en-GB" dirty="0"/>
          </a:p>
          <a:p>
            <a:endParaRPr lang="en-GB" dirty="0"/>
          </a:p>
          <a:p>
            <a:endParaRPr lang="en-GB" dirty="0"/>
          </a:p>
          <a:p>
            <a:pPr marL="0" indent="0">
              <a:buNone/>
            </a:pPr>
            <a:endParaRPr lang="en-GB" dirty="0"/>
          </a:p>
          <a:p>
            <a:pPr marL="0" indent="0">
              <a:buNone/>
            </a:pPr>
            <a:endParaRPr lang="en-GB" dirty="0"/>
          </a:p>
          <a:p>
            <a:pPr marL="0" indent="0">
              <a:buNone/>
            </a:pPr>
            <a:endParaRPr lang="en-GB" dirty="0"/>
          </a:p>
          <a:p>
            <a:r>
              <a:rPr lang="en-GB" dirty="0">
                <a:hlinkClick r:id="rId3"/>
              </a:rPr>
              <a:t>Dr Frost Maths</a:t>
            </a:r>
            <a:endParaRPr lang="en-GB" dirty="0"/>
          </a:p>
          <a:p>
            <a:r>
              <a:rPr lang="en-GB" dirty="0">
                <a:hlinkClick r:id="rId4"/>
              </a:rPr>
              <a:t>Corbett Maths</a:t>
            </a:r>
            <a:endParaRPr lang="en-GB" dirty="0"/>
          </a:p>
          <a:p>
            <a:r>
              <a:rPr lang="en-GB" dirty="0">
                <a:hlinkClick r:id="rId5"/>
              </a:rPr>
              <a:t>Maths Genie</a:t>
            </a:r>
            <a:endParaRPr lang="en-GB" dirty="0"/>
          </a:p>
        </p:txBody>
      </p:sp>
      <p:pic>
        <p:nvPicPr>
          <p:cNvPr id="4" name="Picture 3">
            <a:extLst>
              <a:ext uri="{FF2B5EF4-FFF2-40B4-BE49-F238E27FC236}">
                <a16:creationId xmlns:a16="http://schemas.microsoft.com/office/drawing/2014/main" id="{03A53780-9983-4BF2-A59B-0C4F08DE7539}"/>
              </a:ext>
            </a:extLst>
          </p:cNvPr>
          <p:cNvPicPr>
            <a:picLocks noChangeAspect="1"/>
          </p:cNvPicPr>
          <p:nvPr/>
        </p:nvPicPr>
        <p:blipFill>
          <a:blip r:embed="rId6"/>
          <a:stretch>
            <a:fillRect/>
          </a:stretch>
        </p:blipFill>
        <p:spPr>
          <a:xfrm>
            <a:off x="2384273" y="2040043"/>
            <a:ext cx="1663786" cy="2273417"/>
          </a:xfrm>
          <a:prstGeom prst="rect">
            <a:avLst/>
          </a:prstGeom>
        </p:spPr>
      </p:pic>
      <p:pic>
        <p:nvPicPr>
          <p:cNvPr id="5" name="Picture 4">
            <a:extLst>
              <a:ext uri="{FF2B5EF4-FFF2-40B4-BE49-F238E27FC236}">
                <a16:creationId xmlns:a16="http://schemas.microsoft.com/office/drawing/2014/main" id="{41C36F77-DDD3-40FA-876E-AA0AAB42DE04}"/>
              </a:ext>
            </a:extLst>
          </p:cNvPr>
          <p:cNvPicPr>
            <a:picLocks noChangeAspect="1"/>
          </p:cNvPicPr>
          <p:nvPr/>
        </p:nvPicPr>
        <p:blipFill>
          <a:blip r:embed="rId7"/>
          <a:stretch>
            <a:fillRect/>
          </a:stretch>
        </p:blipFill>
        <p:spPr>
          <a:xfrm>
            <a:off x="5264107" y="2032160"/>
            <a:ext cx="1663786" cy="2346365"/>
          </a:xfrm>
          <a:prstGeom prst="rect">
            <a:avLst/>
          </a:prstGeom>
        </p:spPr>
      </p:pic>
    </p:spTree>
    <p:extLst>
      <p:ext uri="{BB962C8B-B14F-4D97-AF65-F5344CB8AC3E}">
        <p14:creationId xmlns:p14="http://schemas.microsoft.com/office/powerpoint/2010/main" val="4205397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001" y="5263980"/>
            <a:ext cx="4448097" cy="677108"/>
          </a:xfrm>
          <a:prstGeom prst="rect">
            <a:avLst/>
          </a:prstGeom>
          <a:noFill/>
        </p:spPr>
        <p:txBody>
          <a:bodyPr wrap="square" lIns="0" tIns="0" bIns="0" rtlCol="0">
            <a:spAutoFit/>
          </a:bodyPr>
          <a:lstStyle/>
          <a:p>
            <a:pPr defTabSz="457200"/>
            <a:r>
              <a:rPr lang="en-US" sz="2200" dirty="0">
                <a:solidFill>
                  <a:prstClr val="white"/>
                </a:solidFill>
                <a:latin typeface="Palatino Linotype" panose="02040502050505030304" pitchFamily="18" charset="0"/>
                <a:cs typeface="Palatino"/>
              </a:rPr>
              <a:t>Year 11 Information Evening Science – Mrs Chapman</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991329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563" y="1173709"/>
            <a:ext cx="10972801" cy="5528175"/>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p:txBody>
          <a:bodyPr>
            <a:normAutofit/>
          </a:bodyPr>
          <a:lstStyle/>
          <a:p>
            <a:r>
              <a:rPr lang="en-GB" sz="3000" dirty="0">
                <a:latin typeface="Palatino Linotype" panose="02040502050505030304" pitchFamily="18" charset="0"/>
              </a:rPr>
              <a:t>Science GCSEs</a:t>
            </a:r>
          </a:p>
        </p:txBody>
      </p:sp>
      <p:sp>
        <p:nvSpPr>
          <p:cNvPr id="3" name="Content Placeholder 2"/>
          <p:cNvSpPr>
            <a:spLocks noGrp="1"/>
          </p:cNvSpPr>
          <p:nvPr>
            <p:ph idx="1"/>
          </p:nvPr>
        </p:nvSpPr>
        <p:spPr/>
        <p:txBody>
          <a:bodyPr>
            <a:normAutofit fontScale="92500" lnSpcReduction="10000"/>
          </a:bodyPr>
          <a:lstStyle/>
          <a:p>
            <a:r>
              <a:rPr lang="en-GB" dirty="0">
                <a:solidFill>
                  <a:schemeClr val="bg1"/>
                </a:solidFill>
              </a:rPr>
              <a:t>9 -1 grades</a:t>
            </a:r>
          </a:p>
          <a:p>
            <a:r>
              <a:rPr lang="en-GB" dirty="0">
                <a:solidFill>
                  <a:schemeClr val="bg1"/>
                </a:solidFill>
              </a:rPr>
              <a:t>All linear examinations</a:t>
            </a:r>
          </a:p>
          <a:p>
            <a:r>
              <a:rPr lang="en-GB" dirty="0">
                <a:solidFill>
                  <a:schemeClr val="bg1"/>
                </a:solidFill>
              </a:rPr>
              <a:t>6 exams, 2 for each science subject</a:t>
            </a:r>
          </a:p>
          <a:p>
            <a:r>
              <a:rPr lang="en-GB" dirty="0">
                <a:solidFill>
                  <a:schemeClr val="bg1"/>
                </a:solidFill>
              </a:rPr>
              <a:t>No coursework, students practical knowledge tested in examinations (15% of questions)</a:t>
            </a:r>
          </a:p>
          <a:p>
            <a:r>
              <a:rPr lang="en-GB" dirty="0">
                <a:solidFill>
                  <a:schemeClr val="bg1"/>
                </a:solidFill>
              </a:rPr>
              <a:t>Emphasis on;</a:t>
            </a:r>
          </a:p>
          <a:p>
            <a:pPr marL="0" indent="0">
              <a:buNone/>
            </a:pPr>
            <a:r>
              <a:rPr lang="en-GB" dirty="0">
                <a:solidFill>
                  <a:schemeClr val="bg1"/>
                </a:solidFill>
              </a:rPr>
              <a:t> - the application of science knowledge </a:t>
            </a:r>
          </a:p>
          <a:p>
            <a:pPr marL="0" indent="0">
              <a:buNone/>
            </a:pPr>
            <a:r>
              <a:rPr lang="en-GB" dirty="0">
                <a:solidFill>
                  <a:schemeClr val="bg1"/>
                </a:solidFill>
              </a:rPr>
              <a:t> - analysing, interpreting  and evaluating skills</a:t>
            </a:r>
          </a:p>
          <a:p>
            <a:pPr marL="0" indent="0">
              <a:buNone/>
            </a:pPr>
            <a:r>
              <a:rPr lang="en-GB" dirty="0">
                <a:solidFill>
                  <a:schemeClr val="bg1"/>
                </a:solidFill>
              </a:rPr>
              <a:t> - maths skills</a:t>
            </a:r>
          </a:p>
        </p:txBody>
      </p:sp>
    </p:spTree>
    <p:extLst>
      <p:ext uri="{BB962C8B-B14F-4D97-AF65-F5344CB8AC3E}">
        <p14:creationId xmlns:p14="http://schemas.microsoft.com/office/powerpoint/2010/main" val="2501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39815" y="894928"/>
            <a:ext cx="9128185" cy="5963073"/>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213204"/>
            <a:ext cx="8229600" cy="778098"/>
          </a:xfrm>
        </p:spPr>
        <p:txBody>
          <a:bodyPr>
            <a:normAutofit/>
          </a:bodyPr>
          <a:lstStyle/>
          <a:p>
            <a:r>
              <a:rPr lang="en-GB" sz="3000" dirty="0">
                <a:latin typeface="Palatino Linotype" panose="02040502050505030304" pitchFamily="18" charset="0"/>
              </a:rPr>
              <a:t>AQA Combined Science Trilogy</a:t>
            </a:r>
          </a:p>
        </p:txBody>
      </p:sp>
      <p:sp>
        <p:nvSpPr>
          <p:cNvPr id="3" name="Content Placeholder 2"/>
          <p:cNvSpPr>
            <a:spLocks noGrp="1"/>
          </p:cNvSpPr>
          <p:nvPr>
            <p:ph idx="1"/>
          </p:nvPr>
        </p:nvSpPr>
        <p:spPr>
          <a:xfrm>
            <a:off x="1539815" y="991302"/>
            <a:ext cx="8229600" cy="1416784"/>
          </a:xfrm>
        </p:spPr>
        <p:txBody>
          <a:bodyPr>
            <a:normAutofit lnSpcReduction="10000"/>
          </a:bodyPr>
          <a:lstStyle/>
          <a:p>
            <a:r>
              <a:rPr lang="en-GB" sz="2800" dirty="0">
                <a:solidFill>
                  <a:schemeClr val="bg1"/>
                </a:solidFill>
              </a:rPr>
              <a:t>2 examinations for each subject, each 1 hour 15 minutes in duration and worth 16.7% of course</a:t>
            </a:r>
          </a:p>
          <a:p>
            <a:r>
              <a:rPr lang="en-GB" sz="2800" dirty="0">
                <a:solidFill>
                  <a:schemeClr val="bg1"/>
                </a:solidFill>
              </a:rPr>
              <a:t>2 GCSE grades awarded</a:t>
            </a:r>
          </a:p>
          <a:p>
            <a:endParaRPr lang="en-GB" sz="2800" dirty="0"/>
          </a:p>
          <a:p>
            <a:endParaRPr lang="en-GB" sz="2800" dirty="0"/>
          </a:p>
        </p:txBody>
      </p:sp>
      <p:pic>
        <p:nvPicPr>
          <p:cNvPr id="8" name="Picture 7">
            <a:extLst>
              <a:ext uri="{FF2B5EF4-FFF2-40B4-BE49-F238E27FC236}">
                <a16:creationId xmlns:a16="http://schemas.microsoft.com/office/drawing/2014/main" id="{81D6370C-5F0E-4EE5-9E6B-5E41CA88DD34}"/>
              </a:ext>
            </a:extLst>
          </p:cNvPr>
          <p:cNvPicPr>
            <a:picLocks noChangeAspect="1"/>
          </p:cNvPicPr>
          <p:nvPr/>
        </p:nvPicPr>
        <p:blipFill>
          <a:blip r:embed="rId3"/>
          <a:stretch>
            <a:fillRect/>
          </a:stretch>
        </p:blipFill>
        <p:spPr>
          <a:xfrm>
            <a:off x="2902115" y="2332957"/>
            <a:ext cx="6424438" cy="4320000"/>
          </a:xfrm>
          <a:prstGeom prst="rect">
            <a:avLst/>
          </a:prstGeom>
        </p:spPr>
      </p:pic>
    </p:spTree>
    <p:extLst>
      <p:ext uri="{BB962C8B-B14F-4D97-AF65-F5344CB8AC3E}">
        <p14:creationId xmlns:p14="http://schemas.microsoft.com/office/powerpoint/2010/main" val="299575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p:txBody>
          <a:bodyPr>
            <a:normAutofit/>
          </a:bodyPr>
          <a:lstStyle/>
          <a:p>
            <a:pPr marL="0" indent="0">
              <a:buNone/>
            </a:pPr>
            <a:r>
              <a:rPr lang="en-GB" sz="3200" dirty="0"/>
              <a:t>March</a:t>
            </a:r>
          </a:p>
          <a:p>
            <a:pPr marL="0" indent="0">
              <a:buNone/>
            </a:pPr>
            <a:endParaRPr lang="en-GB" dirty="0"/>
          </a:p>
          <a:p>
            <a:r>
              <a:rPr lang="en-GB" dirty="0"/>
              <a:t>8</a:t>
            </a:r>
            <a:r>
              <a:rPr lang="en-GB" baseline="30000" dirty="0"/>
              <a:t>th</a:t>
            </a:r>
            <a:r>
              <a:rPr lang="en-GB" dirty="0"/>
              <a:t> Year 11 Internal Exam exams finish </a:t>
            </a:r>
          </a:p>
          <a:p>
            <a:r>
              <a:rPr lang="en-GB" dirty="0"/>
              <a:t>11</a:t>
            </a:r>
            <a:r>
              <a:rPr lang="en-GB" baseline="30000" dirty="0"/>
              <a:t>th</a:t>
            </a:r>
            <a:r>
              <a:rPr lang="en-GB" dirty="0"/>
              <a:t> Year 11 GCSE Food Practical begins (ends 18</a:t>
            </a:r>
            <a:r>
              <a:rPr lang="en-GB" baseline="30000" dirty="0"/>
              <a:t>th</a:t>
            </a:r>
            <a:r>
              <a:rPr lang="en-GB" dirty="0"/>
              <a:t>) </a:t>
            </a:r>
          </a:p>
          <a:p>
            <a:r>
              <a:rPr lang="en-GB" dirty="0"/>
              <a:t>28</a:t>
            </a:r>
            <a:r>
              <a:rPr lang="en-GB" baseline="30000" dirty="0"/>
              <a:t>th</a:t>
            </a:r>
            <a:r>
              <a:rPr lang="en-GB" dirty="0"/>
              <a:t> End of Spring Term </a:t>
            </a:r>
          </a:p>
          <a:p>
            <a:pPr marL="0" indent="0">
              <a:buNone/>
            </a:pPr>
            <a:endParaRPr lang="en-GB" sz="4100" dirty="0"/>
          </a:p>
          <a:p>
            <a:pPr marL="0" indent="0">
              <a:buNone/>
            </a:pPr>
            <a:endParaRPr lang="en-GB" sz="3200" dirty="0"/>
          </a:p>
          <a:p>
            <a:pPr marL="0" indent="0">
              <a:buNone/>
            </a:pPr>
            <a:endParaRPr lang="en-GB" sz="3200" dirty="0"/>
          </a:p>
          <a:p>
            <a:pPr marL="0" indent="0">
              <a:buNone/>
            </a:pPr>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p:txBody>
          <a:bodyPr>
            <a:normAutofit/>
          </a:bodyPr>
          <a:lstStyle/>
          <a:p>
            <a:pPr marL="0" indent="0">
              <a:buNone/>
            </a:pPr>
            <a:r>
              <a:rPr lang="en-GB" sz="3200" dirty="0"/>
              <a:t>April</a:t>
            </a:r>
          </a:p>
          <a:p>
            <a:pPr marL="0" indent="0">
              <a:buNone/>
            </a:pPr>
            <a:endParaRPr lang="en-GB" dirty="0"/>
          </a:p>
          <a:p>
            <a:r>
              <a:rPr lang="en-GB" dirty="0"/>
              <a:t>15</a:t>
            </a:r>
            <a:r>
              <a:rPr lang="en-GB" baseline="30000" dirty="0"/>
              <a:t>th</a:t>
            </a:r>
            <a:r>
              <a:rPr lang="en-GB" dirty="0"/>
              <a:t> ADT GCSE Exams </a:t>
            </a:r>
          </a:p>
          <a:p>
            <a:r>
              <a:rPr lang="en-GB" dirty="0"/>
              <a:t>22</a:t>
            </a:r>
            <a:r>
              <a:rPr lang="en-GB" baseline="30000" dirty="0"/>
              <a:t>nd</a:t>
            </a:r>
            <a:r>
              <a:rPr lang="en-GB" dirty="0"/>
              <a:t> Geography Pre-release Day</a:t>
            </a:r>
          </a:p>
          <a:p>
            <a:r>
              <a:rPr lang="en-GB" dirty="0"/>
              <a:t>23</a:t>
            </a:r>
            <a:r>
              <a:rPr lang="en-GB" baseline="30000" dirty="0"/>
              <a:t>rd</a:t>
            </a:r>
            <a:r>
              <a:rPr lang="en-GB" dirty="0"/>
              <a:t> Speaking Exams Begin (finish May 1</a:t>
            </a:r>
            <a:r>
              <a:rPr lang="en-GB" baseline="30000" dirty="0"/>
              <a:t>st</a:t>
            </a:r>
            <a:r>
              <a:rPr lang="en-GB" dirty="0"/>
              <a:t>)</a:t>
            </a:r>
          </a:p>
          <a:p>
            <a:endParaRPr lang="en-GB" dirty="0"/>
          </a:p>
          <a:p>
            <a:pPr marL="0" indent="0">
              <a:buNone/>
            </a:pPr>
            <a:endParaRPr lang="en-GB" sz="6700" dirty="0"/>
          </a:p>
          <a:p>
            <a:pPr marL="0" indent="0">
              <a:buNone/>
            </a:pPr>
            <a:endParaRPr lang="en-GB" sz="3600" dirty="0"/>
          </a:p>
          <a:p>
            <a:pPr marL="0" indent="0">
              <a:buNone/>
            </a:pPr>
            <a:endParaRPr lang="en-GB" dirty="0"/>
          </a:p>
          <a:p>
            <a:endParaRPr lang="en-GB" dirty="0"/>
          </a:p>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Tree>
    <p:extLst>
      <p:ext uri="{BB962C8B-B14F-4D97-AF65-F5344CB8AC3E}">
        <p14:creationId xmlns:p14="http://schemas.microsoft.com/office/powerpoint/2010/main" val="2415269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39814" y="1196752"/>
            <a:ext cx="9128186" cy="5661248"/>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16632"/>
            <a:ext cx="8229600" cy="1080120"/>
          </a:xfrm>
        </p:spPr>
        <p:txBody>
          <a:bodyPr>
            <a:normAutofit/>
          </a:bodyPr>
          <a:lstStyle/>
          <a:p>
            <a:r>
              <a:rPr lang="en-GB" sz="3000" dirty="0">
                <a:latin typeface="Palatino Linotype" panose="02040502050505030304" pitchFamily="18" charset="0"/>
              </a:rPr>
              <a:t>AQA Separate Sciences; Biology, Chemistry &amp; Physics</a:t>
            </a:r>
          </a:p>
        </p:txBody>
      </p:sp>
      <p:sp>
        <p:nvSpPr>
          <p:cNvPr id="3" name="Content Placeholder 2"/>
          <p:cNvSpPr>
            <a:spLocks noGrp="1"/>
          </p:cNvSpPr>
          <p:nvPr>
            <p:ph idx="1"/>
          </p:nvPr>
        </p:nvSpPr>
        <p:spPr>
          <a:xfrm>
            <a:off x="1632695" y="1338147"/>
            <a:ext cx="8845734" cy="4384569"/>
          </a:xfrm>
        </p:spPr>
        <p:txBody>
          <a:bodyPr>
            <a:normAutofit/>
          </a:bodyPr>
          <a:lstStyle/>
          <a:p>
            <a:r>
              <a:rPr lang="en-GB" sz="2400" dirty="0">
                <a:solidFill>
                  <a:schemeClr val="bg1"/>
                </a:solidFill>
              </a:rPr>
              <a:t>2 examinations for each subject, each 1 hour 45 minutes in duration and worth 50% of course</a:t>
            </a:r>
          </a:p>
          <a:p>
            <a:r>
              <a:rPr lang="en-GB" sz="2400" dirty="0">
                <a:solidFill>
                  <a:schemeClr val="bg1"/>
                </a:solidFill>
              </a:rPr>
              <a:t>3 GCSE grades awarded, 1 for each subject</a:t>
            </a:r>
          </a:p>
        </p:txBody>
      </p:sp>
      <p:pic>
        <p:nvPicPr>
          <p:cNvPr id="10" name="Picture 9">
            <a:extLst>
              <a:ext uri="{FF2B5EF4-FFF2-40B4-BE49-F238E27FC236}">
                <a16:creationId xmlns:a16="http://schemas.microsoft.com/office/drawing/2014/main" id="{4F038460-7C3D-4E38-9BBE-B6E5D560B3EA}"/>
              </a:ext>
            </a:extLst>
          </p:cNvPr>
          <p:cNvPicPr>
            <a:picLocks noChangeAspect="1"/>
          </p:cNvPicPr>
          <p:nvPr/>
        </p:nvPicPr>
        <p:blipFill>
          <a:blip r:embed="rId3"/>
          <a:stretch>
            <a:fillRect/>
          </a:stretch>
        </p:blipFill>
        <p:spPr>
          <a:xfrm>
            <a:off x="3230385" y="2699648"/>
            <a:ext cx="5747045" cy="3924502"/>
          </a:xfrm>
          <a:prstGeom prst="rect">
            <a:avLst/>
          </a:prstGeom>
        </p:spPr>
      </p:pic>
    </p:spTree>
    <p:extLst>
      <p:ext uri="{BB962C8B-B14F-4D97-AF65-F5344CB8AC3E}">
        <p14:creationId xmlns:p14="http://schemas.microsoft.com/office/powerpoint/2010/main" val="878451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9815" y="894928"/>
            <a:ext cx="9128185" cy="5963073"/>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90540"/>
            <a:ext cx="8229600" cy="504000"/>
          </a:xfrm>
        </p:spPr>
        <p:txBody>
          <a:bodyPr>
            <a:noAutofit/>
          </a:bodyPr>
          <a:lstStyle/>
          <a:p>
            <a:r>
              <a:rPr lang="en-GB" sz="3000" dirty="0">
                <a:latin typeface="Palatino Linotype" panose="02040502050505030304" pitchFamily="18" charset="0"/>
              </a:rPr>
              <a:t>Style of Exam Questions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 b="11975"/>
          <a:stretch/>
        </p:blipFill>
        <p:spPr bwMode="auto">
          <a:xfrm>
            <a:off x="2784585" y="894927"/>
            <a:ext cx="6924517" cy="5963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288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9815" y="1124744"/>
            <a:ext cx="9128185" cy="5733256"/>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274638"/>
            <a:ext cx="8229600" cy="850106"/>
          </a:xfrm>
        </p:spPr>
        <p:txBody>
          <a:bodyPr>
            <a:normAutofit/>
          </a:bodyPr>
          <a:lstStyle/>
          <a:p>
            <a:r>
              <a:rPr lang="en-GB" sz="3000" dirty="0">
                <a:latin typeface="Palatino Linotype" panose="02040502050505030304" pitchFamily="18" charset="0"/>
              </a:rPr>
              <a:t>Style of Exam Questions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595437"/>
            <a:ext cx="8828417" cy="414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325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9815" y="894928"/>
            <a:ext cx="9128185" cy="5963073"/>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274638"/>
            <a:ext cx="8229600" cy="706090"/>
          </a:xfrm>
        </p:spPr>
        <p:txBody>
          <a:bodyPr>
            <a:normAutofit/>
          </a:bodyPr>
          <a:lstStyle/>
          <a:p>
            <a:r>
              <a:rPr lang="en-GB" sz="3000" dirty="0">
                <a:latin typeface="Palatino Linotype" panose="02040502050505030304" pitchFamily="18" charset="0"/>
              </a:rPr>
              <a:t>Style of Exam Qs</a:t>
            </a:r>
          </a:p>
        </p:txBody>
      </p:sp>
      <p:sp>
        <p:nvSpPr>
          <p:cNvPr id="3" name="Content Placeholder 2"/>
          <p:cNvSpPr>
            <a:spLocks noGrp="1"/>
          </p:cNvSpPr>
          <p:nvPr>
            <p:ph idx="1"/>
          </p:nvPr>
        </p:nvSpPr>
        <p:spPr/>
        <p:txBody>
          <a:bodyPr/>
          <a:lstStyle/>
          <a:p>
            <a:pPr marL="0" indent="0">
              <a:buNone/>
            </a:pP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3" y="978463"/>
            <a:ext cx="8736629" cy="57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645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39815" y="894928"/>
            <a:ext cx="9128185" cy="5963073"/>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61897"/>
            <a:ext cx="8229600" cy="778098"/>
          </a:xfrm>
        </p:spPr>
        <p:txBody>
          <a:bodyPr>
            <a:normAutofit/>
          </a:bodyPr>
          <a:lstStyle/>
          <a:p>
            <a:r>
              <a:rPr lang="en-GB" sz="3000" dirty="0">
                <a:latin typeface="Palatino Linotype" panose="02040502050505030304" pitchFamily="18" charset="0"/>
              </a:rPr>
              <a:t>How can you support your child?</a:t>
            </a:r>
          </a:p>
        </p:txBody>
      </p:sp>
      <p:sp>
        <p:nvSpPr>
          <p:cNvPr id="3" name="Content Placeholder 2"/>
          <p:cNvSpPr>
            <a:spLocks noGrp="1"/>
          </p:cNvSpPr>
          <p:nvPr>
            <p:ph idx="1"/>
          </p:nvPr>
        </p:nvSpPr>
        <p:spPr>
          <a:xfrm>
            <a:off x="1981200" y="1124745"/>
            <a:ext cx="8229600" cy="5001419"/>
          </a:xfrm>
        </p:spPr>
        <p:txBody>
          <a:bodyPr>
            <a:normAutofit/>
          </a:bodyPr>
          <a:lstStyle/>
          <a:p>
            <a:r>
              <a:rPr lang="en-GB" dirty="0">
                <a:solidFill>
                  <a:schemeClr val="bg1"/>
                </a:solidFill>
              </a:rPr>
              <a:t>Revision guides</a:t>
            </a: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r>
              <a:rPr lang="en-GB" dirty="0">
                <a:solidFill>
                  <a:schemeClr val="bg1"/>
                </a:solidFill>
              </a:rPr>
              <a:t>BBC Bitesize activities, videos and tests</a:t>
            </a:r>
          </a:p>
          <a:p>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p:txBody>
      </p:sp>
      <p:pic>
        <p:nvPicPr>
          <p:cNvPr id="10" name="Picture 9" descr="AQA GCSE 9-1 Combined Science Trilogy Revision Guide Paperback  b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287" y="939995"/>
            <a:ext cx="1783760" cy="25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BBA89948-9D5F-44DB-92B8-AF9C55F0907E}"/>
              </a:ext>
            </a:extLst>
          </p:cNvPr>
          <p:cNvPicPr>
            <a:picLocks noChangeAspect="1"/>
          </p:cNvPicPr>
          <p:nvPr/>
        </p:nvPicPr>
        <p:blipFill>
          <a:blip r:embed="rId4"/>
          <a:stretch>
            <a:fillRect/>
          </a:stretch>
        </p:blipFill>
        <p:spPr>
          <a:xfrm>
            <a:off x="1826522" y="2946200"/>
            <a:ext cx="8712648" cy="3911801"/>
          </a:xfrm>
          <a:prstGeom prst="rect">
            <a:avLst/>
          </a:prstGeom>
        </p:spPr>
      </p:pic>
    </p:spTree>
    <p:extLst>
      <p:ext uri="{BB962C8B-B14F-4D97-AF65-F5344CB8AC3E}">
        <p14:creationId xmlns:p14="http://schemas.microsoft.com/office/powerpoint/2010/main" val="474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39815" y="894928"/>
            <a:ext cx="9128185" cy="5963073"/>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61897"/>
            <a:ext cx="8229600" cy="778098"/>
          </a:xfrm>
        </p:spPr>
        <p:txBody>
          <a:bodyPr>
            <a:normAutofit/>
          </a:bodyPr>
          <a:lstStyle/>
          <a:p>
            <a:r>
              <a:rPr lang="en-GB" sz="3000" dirty="0">
                <a:latin typeface="Palatino Linotype" panose="02040502050505030304" pitchFamily="18" charset="0"/>
              </a:rPr>
              <a:t>How can you support your child?</a:t>
            </a:r>
          </a:p>
        </p:txBody>
      </p:sp>
      <p:sp>
        <p:nvSpPr>
          <p:cNvPr id="3" name="Content Placeholder 2"/>
          <p:cNvSpPr>
            <a:spLocks noGrp="1"/>
          </p:cNvSpPr>
          <p:nvPr>
            <p:ph idx="1"/>
          </p:nvPr>
        </p:nvSpPr>
        <p:spPr>
          <a:xfrm>
            <a:off x="1981200" y="1124744"/>
            <a:ext cx="8229600" cy="5525438"/>
          </a:xfrm>
        </p:spPr>
        <p:txBody>
          <a:bodyPr>
            <a:normAutofit fontScale="92500" lnSpcReduction="20000"/>
          </a:bodyPr>
          <a:lstStyle/>
          <a:p>
            <a:r>
              <a:rPr lang="en-GB" sz="3000" dirty="0">
                <a:solidFill>
                  <a:schemeClr val="bg1"/>
                </a:solidFill>
              </a:rPr>
              <a:t>Resources on Highcliffe Science SharePoint</a:t>
            </a: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r>
              <a:rPr lang="en-GB" sz="3000" dirty="0">
                <a:solidFill>
                  <a:schemeClr val="bg1"/>
                </a:solidFill>
              </a:rPr>
              <a:t>Physics formulae in planner, ionic charges and key terminology for </a:t>
            </a:r>
            <a:r>
              <a:rPr lang="en-GB" sz="3000" dirty="0" err="1">
                <a:solidFill>
                  <a:schemeClr val="bg1"/>
                </a:solidFill>
              </a:rPr>
              <a:t>practicals</a:t>
            </a:r>
            <a:r>
              <a:rPr lang="en-GB" sz="3000" dirty="0">
                <a:solidFill>
                  <a:schemeClr val="bg1"/>
                </a:solidFill>
              </a:rPr>
              <a:t> in planner</a:t>
            </a:r>
          </a:p>
        </p:txBody>
      </p:sp>
      <p:pic>
        <p:nvPicPr>
          <p:cNvPr id="6" name="Picture 5">
            <a:extLst>
              <a:ext uri="{FF2B5EF4-FFF2-40B4-BE49-F238E27FC236}">
                <a16:creationId xmlns:a16="http://schemas.microsoft.com/office/drawing/2014/main" id="{79B8E205-38F7-4DC4-BD04-5BE8C19B4446}"/>
              </a:ext>
            </a:extLst>
          </p:cNvPr>
          <p:cNvPicPr>
            <a:picLocks noChangeAspect="1"/>
          </p:cNvPicPr>
          <p:nvPr/>
        </p:nvPicPr>
        <p:blipFill>
          <a:blip r:embed="rId3"/>
          <a:stretch>
            <a:fillRect/>
          </a:stretch>
        </p:blipFill>
        <p:spPr>
          <a:xfrm>
            <a:off x="1508186" y="1510302"/>
            <a:ext cx="9144000" cy="4222955"/>
          </a:xfrm>
          <a:prstGeom prst="rect">
            <a:avLst/>
          </a:prstGeom>
        </p:spPr>
      </p:pic>
    </p:spTree>
    <p:extLst>
      <p:ext uri="{BB962C8B-B14F-4D97-AF65-F5344CB8AC3E}">
        <p14:creationId xmlns:p14="http://schemas.microsoft.com/office/powerpoint/2010/main" val="5277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39815" y="894928"/>
            <a:ext cx="9128185" cy="5963073"/>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61897"/>
            <a:ext cx="8229600" cy="778098"/>
          </a:xfrm>
        </p:spPr>
        <p:txBody>
          <a:bodyPr>
            <a:normAutofit/>
          </a:bodyPr>
          <a:lstStyle/>
          <a:p>
            <a:r>
              <a:rPr lang="en-GB" sz="3000" dirty="0">
                <a:latin typeface="Palatino Linotype" panose="02040502050505030304" pitchFamily="18" charset="0"/>
              </a:rPr>
              <a:t>How can you support your child?</a:t>
            </a:r>
          </a:p>
        </p:txBody>
      </p:sp>
      <p:sp>
        <p:nvSpPr>
          <p:cNvPr id="3" name="Content Placeholder 2"/>
          <p:cNvSpPr>
            <a:spLocks noGrp="1"/>
          </p:cNvSpPr>
          <p:nvPr>
            <p:ph idx="1"/>
          </p:nvPr>
        </p:nvSpPr>
        <p:spPr>
          <a:xfrm>
            <a:off x="1981200" y="1124744"/>
            <a:ext cx="8229600" cy="5525438"/>
          </a:xfrm>
        </p:spPr>
        <p:txBody>
          <a:bodyPr>
            <a:normAutofit/>
          </a:bodyPr>
          <a:lstStyle/>
          <a:p>
            <a:r>
              <a:rPr lang="en-GB" sz="3000" dirty="0">
                <a:solidFill>
                  <a:schemeClr val="bg1"/>
                </a:solidFill>
              </a:rPr>
              <a:t>SENECA Learning</a:t>
            </a:r>
          </a:p>
        </p:txBody>
      </p:sp>
      <p:pic>
        <p:nvPicPr>
          <p:cNvPr id="4" name="Picture 3"/>
          <p:cNvPicPr>
            <a:picLocks noChangeAspect="1"/>
          </p:cNvPicPr>
          <p:nvPr/>
        </p:nvPicPr>
        <p:blipFill>
          <a:blip r:embed="rId3"/>
          <a:stretch>
            <a:fillRect/>
          </a:stretch>
        </p:blipFill>
        <p:spPr>
          <a:xfrm>
            <a:off x="1776034" y="1673025"/>
            <a:ext cx="8709086" cy="4898861"/>
          </a:xfrm>
          <a:prstGeom prst="rect">
            <a:avLst/>
          </a:prstGeom>
        </p:spPr>
      </p:pic>
      <p:sp>
        <p:nvSpPr>
          <p:cNvPr id="5" name="Rectangle 4"/>
          <p:cNvSpPr/>
          <p:nvPr/>
        </p:nvSpPr>
        <p:spPr>
          <a:xfrm>
            <a:off x="4233746" y="3490332"/>
            <a:ext cx="5486400" cy="2843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19430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9815" y="894928"/>
            <a:ext cx="9128185" cy="5963073"/>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9106" y="7009"/>
            <a:ext cx="8229600" cy="1143000"/>
          </a:xfrm>
        </p:spPr>
        <p:txBody>
          <a:bodyPr>
            <a:normAutofit/>
          </a:bodyPr>
          <a:lstStyle/>
          <a:p>
            <a:r>
              <a:rPr lang="en-GB" sz="3000" dirty="0">
                <a:latin typeface="Palatino Linotype" panose="02040502050505030304" pitchFamily="18" charset="0"/>
              </a:rPr>
              <a:t>How can you support your child?</a:t>
            </a:r>
          </a:p>
        </p:txBody>
      </p:sp>
      <p:sp>
        <p:nvSpPr>
          <p:cNvPr id="3" name="Content Placeholder 2"/>
          <p:cNvSpPr>
            <a:spLocks noGrp="1"/>
          </p:cNvSpPr>
          <p:nvPr>
            <p:ph idx="1"/>
          </p:nvPr>
        </p:nvSpPr>
        <p:spPr>
          <a:xfrm>
            <a:off x="1981200" y="1150010"/>
            <a:ext cx="8229600" cy="5302161"/>
          </a:xfrm>
        </p:spPr>
        <p:txBody>
          <a:bodyPr>
            <a:normAutofit fontScale="85000" lnSpcReduction="10000"/>
          </a:bodyPr>
          <a:lstStyle/>
          <a:p>
            <a:r>
              <a:rPr lang="en-GB" dirty="0">
                <a:solidFill>
                  <a:schemeClr val="bg1"/>
                </a:solidFill>
              </a:rPr>
              <a:t>Reviewing Y9 and 10 work regularly, to keep on top of content</a:t>
            </a:r>
          </a:p>
          <a:p>
            <a:r>
              <a:rPr lang="en-GB" dirty="0">
                <a:solidFill>
                  <a:schemeClr val="bg1"/>
                </a:solidFill>
              </a:rPr>
              <a:t>Using PLC checklists given for each unit to ensure revision is completed and Unit Summary Sheets to check keywords and Required </a:t>
            </a:r>
            <a:r>
              <a:rPr lang="en-GB" dirty="0" err="1">
                <a:solidFill>
                  <a:schemeClr val="bg1"/>
                </a:solidFill>
              </a:rPr>
              <a:t>Practicals</a:t>
            </a:r>
            <a:r>
              <a:rPr lang="en-GB" dirty="0">
                <a:solidFill>
                  <a:schemeClr val="bg1"/>
                </a:solidFill>
              </a:rPr>
              <a:t> for each unit</a:t>
            </a:r>
          </a:p>
          <a:p>
            <a:r>
              <a:rPr lang="en-GB" dirty="0">
                <a:solidFill>
                  <a:schemeClr val="bg1"/>
                </a:solidFill>
              </a:rPr>
              <a:t>Watch Required Practical videos for revision and make notes (</a:t>
            </a:r>
            <a:r>
              <a:rPr lang="en-GB" dirty="0" err="1">
                <a:solidFill>
                  <a:schemeClr val="bg1"/>
                </a:solidFill>
              </a:rPr>
              <a:t>eg</a:t>
            </a:r>
            <a:r>
              <a:rPr lang="en-GB" dirty="0">
                <a:solidFill>
                  <a:schemeClr val="bg1"/>
                </a:solidFill>
              </a:rPr>
              <a:t> key apparatus used, variables)</a:t>
            </a:r>
          </a:p>
          <a:p>
            <a:r>
              <a:rPr lang="en-GB" dirty="0">
                <a:solidFill>
                  <a:schemeClr val="bg1"/>
                </a:solidFill>
              </a:rPr>
              <a:t>Producing revision resources, not just copying out of a book or reading. Revision needs to be active </a:t>
            </a:r>
            <a:r>
              <a:rPr lang="en-GB" dirty="0" err="1">
                <a:solidFill>
                  <a:schemeClr val="bg1"/>
                </a:solidFill>
              </a:rPr>
              <a:t>eg</a:t>
            </a:r>
            <a:r>
              <a:rPr lang="en-GB" dirty="0">
                <a:solidFill>
                  <a:schemeClr val="bg1"/>
                </a:solidFill>
              </a:rPr>
              <a:t> making flash cards of keywords and definitions, answering exam Qs in revision guide to check learning</a:t>
            </a:r>
          </a:p>
          <a:p>
            <a:r>
              <a:rPr lang="en-GB" dirty="0">
                <a:solidFill>
                  <a:schemeClr val="bg1"/>
                </a:solidFill>
              </a:rPr>
              <a:t>When testing them, ask them to explain concepts, rather than just recall facts</a:t>
            </a:r>
          </a:p>
        </p:txBody>
      </p:sp>
    </p:spTree>
    <p:extLst>
      <p:ext uri="{BB962C8B-B14F-4D97-AF65-F5344CB8AC3E}">
        <p14:creationId xmlns:p14="http://schemas.microsoft.com/office/powerpoint/2010/main" val="276887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001" y="5263980"/>
            <a:ext cx="4448097" cy="677108"/>
          </a:xfrm>
          <a:prstGeom prst="rect">
            <a:avLst/>
          </a:prstGeom>
          <a:noFill/>
        </p:spPr>
        <p:txBody>
          <a:bodyPr wrap="square" lIns="0" tIns="0" bIns="0" rtlCol="0">
            <a:spAutoFit/>
          </a:bodyPr>
          <a:lstStyle/>
          <a:p>
            <a:pPr defTabSz="457200"/>
            <a:r>
              <a:rPr lang="en-US" sz="2200" dirty="0">
                <a:solidFill>
                  <a:prstClr val="white"/>
                </a:solidFill>
                <a:latin typeface="Palatino Linotype" panose="02040502050505030304" pitchFamily="18" charset="0"/>
                <a:cs typeface="Palatino"/>
              </a:rPr>
              <a:t>Year 11 Information Evening Passport to Independent Study</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044100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Independent Study </a:t>
            </a:r>
          </a:p>
        </p:txBody>
      </p:sp>
      <p:sp>
        <p:nvSpPr>
          <p:cNvPr id="3" name="Subtitle 2"/>
          <p:cNvSpPr>
            <a:spLocks noGrp="1"/>
          </p:cNvSpPr>
          <p:nvPr>
            <p:ph idx="1"/>
          </p:nvPr>
        </p:nvSpPr>
        <p:spPr/>
        <p:txBody>
          <a:bodyPr>
            <a:normAutofit fontScale="92500" lnSpcReduction="20000"/>
          </a:bodyPr>
          <a:lstStyle/>
          <a:p>
            <a:r>
              <a:rPr lang="en-GB" dirty="0"/>
              <a:t>The school offers students the opportunity to have independent study at home supported by high quality revision sessions in school (Walking Talking Mocks, Interventions etc.)</a:t>
            </a:r>
          </a:p>
          <a:p>
            <a:r>
              <a:rPr lang="en-GB" dirty="0"/>
              <a:t>By collecting commendations, students can earn the opportunity to study at home rather than in school from a date to be confirmed.</a:t>
            </a:r>
          </a:p>
          <a:p>
            <a:r>
              <a:rPr lang="en-GB" dirty="0"/>
              <a:t>135 commendations required to enable study at home.</a:t>
            </a:r>
          </a:p>
          <a:p>
            <a:r>
              <a:rPr lang="en-GB" dirty="0" err="1"/>
              <a:t>MyHighcliffe</a:t>
            </a:r>
            <a:r>
              <a:rPr lang="en-GB" dirty="0"/>
              <a:t> will enable you to keep track of your total commendations including those based on attendance, ATL and Progress. </a:t>
            </a:r>
          </a:p>
          <a:p>
            <a:r>
              <a:rPr lang="en-GB" dirty="0"/>
              <a:t>Students can of course still decide to come to school if they prefer</a:t>
            </a:r>
          </a:p>
          <a:p>
            <a:pPr marL="0" indent="0">
              <a:buNone/>
            </a:pPr>
            <a:endParaRPr lang="en-GB" dirty="0"/>
          </a:p>
        </p:txBody>
      </p:sp>
    </p:spTree>
    <p:custDataLst>
      <p:tags r:id="rId1"/>
    </p:custDataLst>
    <p:extLst>
      <p:ext uri="{BB962C8B-B14F-4D97-AF65-F5344CB8AC3E}">
        <p14:creationId xmlns:p14="http://schemas.microsoft.com/office/powerpoint/2010/main" val="2769723310"/>
      </p:ext>
    </p:extLst>
  </p:cSld>
  <p:clrMapOvr>
    <a:masterClrMapping/>
  </p:clrMapOvr>
  <mc:AlternateContent xmlns:mc="http://schemas.openxmlformats.org/markup-compatibility/2006" xmlns:p14="http://schemas.microsoft.com/office/powerpoint/2010/main">
    <mc:Choice Requires="p14">
      <p:transition spd="slow" p14:dur="2000" advTm="45220"/>
    </mc:Choice>
    <mc:Fallback xmlns="">
      <p:transition spd="slow" advTm="452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p:txBody>
          <a:bodyPr>
            <a:normAutofit/>
          </a:bodyPr>
          <a:lstStyle/>
          <a:p>
            <a:pPr marL="0" indent="0">
              <a:buNone/>
            </a:pPr>
            <a:r>
              <a:rPr lang="en-GB" sz="3200" dirty="0"/>
              <a:t>May</a:t>
            </a:r>
          </a:p>
          <a:p>
            <a:pPr marL="0" indent="0">
              <a:buNone/>
            </a:pPr>
            <a:endParaRPr lang="en-GB" sz="3000" dirty="0"/>
          </a:p>
          <a:p>
            <a:r>
              <a:rPr lang="en-GB" sz="3000" dirty="0"/>
              <a:t>13</a:t>
            </a:r>
            <a:r>
              <a:rPr lang="en-GB" sz="3000" baseline="30000" dirty="0"/>
              <a:t>th</a:t>
            </a:r>
            <a:r>
              <a:rPr lang="en-GB" sz="3000" dirty="0"/>
              <a:t>  GCSE External Exams</a:t>
            </a:r>
          </a:p>
          <a:p>
            <a:r>
              <a:rPr lang="en-GB" sz="3000" dirty="0"/>
              <a:t>24</a:t>
            </a:r>
            <a:r>
              <a:rPr lang="en-GB" sz="3000" baseline="30000" dirty="0"/>
              <a:t>th</a:t>
            </a:r>
            <a:r>
              <a:rPr lang="en-GB" sz="3000" dirty="0"/>
              <a:t>  Year 11 Study Leave Starts </a:t>
            </a:r>
          </a:p>
          <a:p>
            <a:pPr marL="0" indent="0">
              <a:buNone/>
            </a:pPr>
            <a:endParaRPr lang="en-GB" sz="4100" dirty="0"/>
          </a:p>
          <a:p>
            <a:pPr marL="0" indent="0">
              <a:buNone/>
            </a:pPr>
            <a:endParaRPr lang="en-GB" sz="3200" dirty="0"/>
          </a:p>
          <a:p>
            <a:pPr marL="0" indent="0">
              <a:buNone/>
            </a:pPr>
            <a:endParaRPr lang="en-GB" sz="3200" dirty="0"/>
          </a:p>
          <a:p>
            <a:pPr marL="0" indent="0">
              <a:buNone/>
            </a:pPr>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p:txBody>
          <a:bodyPr>
            <a:normAutofit/>
          </a:bodyPr>
          <a:lstStyle/>
          <a:p>
            <a:pPr marL="0" indent="0">
              <a:buNone/>
            </a:pPr>
            <a:endParaRPr lang="en-GB" sz="6700" dirty="0"/>
          </a:p>
          <a:p>
            <a:pPr marL="0" indent="0">
              <a:buNone/>
            </a:pPr>
            <a:endParaRPr lang="en-GB" sz="3600" dirty="0"/>
          </a:p>
          <a:p>
            <a:pPr marL="0" indent="0">
              <a:buNone/>
            </a:pPr>
            <a:endParaRPr lang="en-GB" dirty="0"/>
          </a:p>
          <a:p>
            <a:endParaRPr lang="en-GB" dirty="0"/>
          </a:p>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
        <p:nvSpPr>
          <p:cNvPr id="8" name="Content Placeholder 3">
            <a:extLst>
              <a:ext uri="{FF2B5EF4-FFF2-40B4-BE49-F238E27FC236}">
                <a16:creationId xmlns:a16="http://schemas.microsoft.com/office/drawing/2014/main" id="{8E12CE16-2B6F-4EC3-9D7E-CA1F6D6E2B74}"/>
              </a:ext>
            </a:extLst>
          </p:cNvPr>
          <p:cNvSpPr txBox="1">
            <a:spLocks/>
          </p:cNvSpPr>
          <p:nvPr/>
        </p:nvSpPr>
        <p:spPr>
          <a:xfrm>
            <a:off x="6517342" y="1600201"/>
            <a:ext cx="5384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GB" sz="3200" dirty="0"/>
              <a:t>June </a:t>
            </a:r>
          </a:p>
          <a:p>
            <a:endParaRPr lang="en-GB" dirty="0"/>
          </a:p>
          <a:p>
            <a:r>
              <a:rPr lang="en-GB" dirty="0"/>
              <a:t>21</a:t>
            </a:r>
            <a:r>
              <a:rPr lang="en-GB" baseline="30000" dirty="0"/>
              <a:t>st</a:t>
            </a:r>
            <a:r>
              <a:rPr lang="en-GB" dirty="0"/>
              <a:t>  GCSE External Exams end </a:t>
            </a:r>
          </a:p>
          <a:p>
            <a:endParaRPr lang="en-GB" dirty="0"/>
          </a:p>
          <a:p>
            <a:pPr marL="0" indent="0">
              <a:buFont typeface="Arial"/>
              <a:buNone/>
            </a:pPr>
            <a:r>
              <a:rPr lang="en-GB" sz="3200" dirty="0"/>
              <a:t>July </a:t>
            </a:r>
          </a:p>
          <a:p>
            <a:endParaRPr lang="en-GB" dirty="0"/>
          </a:p>
          <a:p>
            <a:r>
              <a:rPr lang="en-GB" dirty="0"/>
              <a:t>11</a:t>
            </a:r>
            <a:r>
              <a:rPr lang="en-GB" baseline="30000" dirty="0"/>
              <a:t>th</a:t>
            </a:r>
            <a:r>
              <a:rPr lang="en-GB" dirty="0"/>
              <a:t>  Year 11 Final Assembly and Summer Celebration </a:t>
            </a:r>
          </a:p>
        </p:txBody>
      </p:sp>
    </p:spTree>
    <p:extLst>
      <p:ext uri="{BB962C8B-B14F-4D97-AF65-F5344CB8AC3E}">
        <p14:creationId xmlns:p14="http://schemas.microsoft.com/office/powerpoint/2010/main" val="437120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Independent Study </a:t>
            </a:r>
          </a:p>
        </p:txBody>
      </p:sp>
      <p:sp>
        <p:nvSpPr>
          <p:cNvPr id="3" name="Subtitle 2"/>
          <p:cNvSpPr>
            <a:spLocks noGrp="1"/>
          </p:cNvSpPr>
          <p:nvPr>
            <p:ph idx="1"/>
          </p:nvPr>
        </p:nvSpPr>
        <p:spPr/>
        <p:txBody>
          <a:bodyPr>
            <a:normAutofit/>
          </a:bodyPr>
          <a:lstStyle/>
          <a:p>
            <a:pPr>
              <a:lnSpc>
                <a:spcPct val="110000"/>
              </a:lnSpc>
            </a:pPr>
            <a:r>
              <a:rPr lang="en-GB" dirty="0"/>
              <a:t>Mr Earnshaw has the final say on Study Leave.</a:t>
            </a:r>
          </a:p>
          <a:p>
            <a:pPr>
              <a:lnSpc>
                <a:spcPct val="110000"/>
              </a:lnSpc>
            </a:pPr>
            <a:r>
              <a:rPr lang="en-GB" dirty="0"/>
              <a:t>If the school feels a student would be better suited to study in school they may be asked to attend.</a:t>
            </a:r>
          </a:p>
          <a:p>
            <a:pPr>
              <a:lnSpc>
                <a:spcPct val="110000"/>
              </a:lnSpc>
            </a:pPr>
            <a:r>
              <a:rPr lang="en-GB" dirty="0"/>
              <a:t>Parents have to agree to students studying at home.</a:t>
            </a:r>
          </a:p>
          <a:p>
            <a:pPr>
              <a:lnSpc>
                <a:spcPct val="110000"/>
              </a:lnSpc>
            </a:pPr>
            <a:r>
              <a:rPr lang="en-GB" dirty="0"/>
              <a:t>Students are welcome to continue to study in school and teachers of all subjects will be available during their timetabled lessons.</a:t>
            </a:r>
          </a:p>
          <a:p>
            <a:pPr marL="0" indent="0">
              <a:buNone/>
            </a:pPr>
            <a:endParaRPr lang="en-GB" dirty="0"/>
          </a:p>
        </p:txBody>
      </p:sp>
    </p:spTree>
    <p:custDataLst>
      <p:tags r:id="rId1"/>
    </p:custDataLst>
    <p:extLst>
      <p:ext uri="{BB962C8B-B14F-4D97-AF65-F5344CB8AC3E}">
        <p14:creationId xmlns:p14="http://schemas.microsoft.com/office/powerpoint/2010/main" val="605214598"/>
      </p:ext>
    </p:extLst>
  </p:cSld>
  <p:clrMapOvr>
    <a:masterClrMapping/>
  </p:clrMapOvr>
  <mc:AlternateContent xmlns:mc="http://schemas.openxmlformats.org/markup-compatibility/2006" xmlns:p14="http://schemas.microsoft.com/office/powerpoint/2010/main">
    <mc:Choice Requires="p14">
      <p:transition spd="slow" p14:dur="2000" advTm="45220"/>
    </mc:Choice>
    <mc:Fallback xmlns="">
      <p:transition spd="slow" advTm="4522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Earning Commendations</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76870593"/>
      </p:ext>
    </p:extLst>
  </p:cSld>
  <p:clrMapOvr>
    <a:masterClrMapping/>
  </p:clrMapOvr>
  <mc:AlternateContent xmlns:mc="http://schemas.openxmlformats.org/markup-compatibility/2006" xmlns:p14="http://schemas.microsoft.com/office/powerpoint/2010/main">
    <mc:Choice Requires="p14">
      <p:transition spd="slow" p14:dur="2000" advTm="1150"/>
    </mc:Choice>
    <mc:Fallback xmlns="">
      <p:transition spd="slow" advTm="115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Timetabled Lessons</a:t>
            </a:r>
          </a:p>
        </p:txBody>
      </p:sp>
      <p:sp>
        <p:nvSpPr>
          <p:cNvPr id="3" name="Content Placeholder 2"/>
          <p:cNvSpPr>
            <a:spLocks noGrp="1"/>
          </p:cNvSpPr>
          <p:nvPr>
            <p:ph idx="1"/>
          </p:nvPr>
        </p:nvSpPr>
        <p:spPr/>
        <p:txBody>
          <a:bodyPr/>
          <a:lstStyle/>
          <a:p>
            <a:r>
              <a:rPr lang="en-GB" dirty="0"/>
              <a:t>Breakthrough in Learning</a:t>
            </a:r>
          </a:p>
          <a:p>
            <a:r>
              <a:rPr lang="en-GB" dirty="0"/>
              <a:t>Actively Engaging in Learning</a:t>
            </a:r>
          </a:p>
          <a:p>
            <a:r>
              <a:rPr lang="en-GB" dirty="0"/>
              <a:t>Demonstrating Initiative in Learning</a:t>
            </a:r>
          </a:p>
          <a:p>
            <a:r>
              <a:rPr lang="en-GB" dirty="0"/>
              <a:t>Helping Others Learn</a:t>
            </a:r>
          </a:p>
          <a:p>
            <a:r>
              <a:rPr lang="en-GB" dirty="0"/>
              <a:t>Demonstrating Consideration for Others</a:t>
            </a:r>
          </a:p>
          <a:p>
            <a:r>
              <a:rPr lang="en-GB" dirty="0"/>
              <a:t>Commendation Letters (5 commendations)</a:t>
            </a:r>
          </a:p>
        </p:txBody>
      </p:sp>
    </p:spTree>
    <p:custDataLst>
      <p:tags r:id="rId1"/>
    </p:custDataLst>
    <p:extLst>
      <p:ext uri="{BB962C8B-B14F-4D97-AF65-F5344CB8AC3E}">
        <p14:creationId xmlns:p14="http://schemas.microsoft.com/office/powerpoint/2010/main" val="2909274653"/>
      </p:ext>
    </p:extLst>
  </p:cSld>
  <p:clrMapOvr>
    <a:masterClrMapping/>
  </p:clrMapOvr>
  <mc:AlternateContent xmlns:mc="http://schemas.openxmlformats.org/markup-compatibility/2006" xmlns:p14="http://schemas.microsoft.com/office/powerpoint/2010/main">
    <mc:Choice Requires="p14">
      <p:transition spd="slow" p14:dur="2000" advTm="31289"/>
    </mc:Choice>
    <mc:Fallback xmlns="">
      <p:transition spd="slow" advTm="31289"/>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Attitude to Learning</a:t>
            </a:r>
          </a:p>
        </p:txBody>
      </p:sp>
      <p:sp>
        <p:nvSpPr>
          <p:cNvPr id="3" name="Content Placeholder 2"/>
          <p:cNvSpPr>
            <a:spLocks noGrp="1"/>
          </p:cNvSpPr>
          <p:nvPr>
            <p:ph idx="1"/>
          </p:nvPr>
        </p:nvSpPr>
        <p:spPr/>
        <p:txBody>
          <a:bodyPr>
            <a:normAutofit/>
          </a:bodyPr>
          <a:lstStyle/>
          <a:p>
            <a:r>
              <a:rPr lang="en-GB" dirty="0"/>
              <a:t>PC1 and PC2</a:t>
            </a:r>
          </a:p>
          <a:p>
            <a:endParaRPr lang="en-GB" dirty="0">
              <a:solidFill>
                <a:srgbClr val="FF0000"/>
              </a:solidFill>
            </a:endParaRPr>
          </a:p>
          <a:p>
            <a:r>
              <a:rPr lang="en-GB" dirty="0"/>
              <a:t>1 commendation for each ATL1 or ATL2</a:t>
            </a:r>
          </a:p>
          <a:p>
            <a:pPr marL="0" indent="0">
              <a:buNone/>
            </a:pPr>
            <a:endParaRPr lang="en-GB" dirty="0"/>
          </a:p>
          <a:p>
            <a:pPr marL="0" indent="0">
              <a:buNone/>
            </a:pPr>
            <a:endParaRPr lang="en-GB" dirty="0">
              <a:solidFill>
                <a:srgbClr val="FF0000"/>
              </a:solidFill>
            </a:endParaRPr>
          </a:p>
          <a:p>
            <a:pPr marL="0" indent="0">
              <a:buNone/>
            </a:pPr>
            <a:endParaRPr lang="en-GB" dirty="0"/>
          </a:p>
        </p:txBody>
      </p:sp>
    </p:spTree>
    <p:custDataLst>
      <p:tags r:id="rId1"/>
    </p:custDataLst>
    <p:extLst>
      <p:ext uri="{BB962C8B-B14F-4D97-AF65-F5344CB8AC3E}">
        <p14:creationId xmlns:p14="http://schemas.microsoft.com/office/powerpoint/2010/main" val="3875826335"/>
      </p:ext>
    </p:extLst>
  </p:cSld>
  <p:clrMapOvr>
    <a:masterClrMapping/>
  </p:clrMapOvr>
  <mc:AlternateContent xmlns:mc="http://schemas.openxmlformats.org/markup-compatibility/2006" xmlns:p14="http://schemas.microsoft.com/office/powerpoint/2010/main">
    <mc:Choice Requires="p14">
      <p:transition spd="slow" p14:dur="2000" advTm="42618"/>
    </mc:Choice>
    <mc:Fallback xmlns="">
      <p:transition spd="slow" advTm="42618"/>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C7A6-FA2D-4B06-BB07-B5A041FF1D52}"/>
              </a:ext>
            </a:extLst>
          </p:cNvPr>
          <p:cNvSpPr>
            <a:spLocks noGrp="1"/>
          </p:cNvSpPr>
          <p:nvPr>
            <p:ph type="title"/>
          </p:nvPr>
        </p:nvSpPr>
        <p:spPr>
          <a:xfrm>
            <a:off x="5297762" y="329184"/>
            <a:ext cx="6251110" cy="1783080"/>
          </a:xfrm>
        </p:spPr>
        <p:txBody>
          <a:bodyPr anchor="b">
            <a:normAutofit/>
          </a:bodyPr>
          <a:lstStyle/>
          <a:p>
            <a:r>
              <a:rPr lang="en-GB" sz="5400"/>
              <a:t>Why is attendance important?</a:t>
            </a:r>
          </a:p>
        </p:txBody>
      </p:sp>
      <p:pic>
        <p:nvPicPr>
          <p:cNvPr id="4" name="Picture 3">
            <a:extLst>
              <a:ext uri="{FF2B5EF4-FFF2-40B4-BE49-F238E27FC236}">
                <a16:creationId xmlns:a16="http://schemas.microsoft.com/office/drawing/2014/main" id="{4267B3CE-B453-4E0D-8946-7F6D72B8113E}"/>
              </a:ext>
            </a:extLst>
          </p:cNvPr>
          <p:cNvPicPr>
            <a:picLocks noChangeAspect="1"/>
          </p:cNvPicPr>
          <p:nvPr/>
        </p:nvPicPr>
        <p:blipFill rotWithShape="1">
          <a:blip r:embed="rId3"/>
          <a:srcRect l="1418" r="19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47D89581-9824-4685-8EFA-4F8CE56456FE}"/>
              </a:ext>
            </a:extLst>
          </p:cNvPr>
          <p:cNvSpPr>
            <a:spLocks noGrp="1"/>
          </p:cNvSpPr>
          <p:nvPr>
            <p:ph idx="1"/>
          </p:nvPr>
        </p:nvSpPr>
        <p:spPr>
          <a:xfrm>
            <a:off x="5297762" y="2706624"/>
            <a:ext cx="6251110" cy="3483864"/>
          </a:xfrm>
        </p:spPr>
        <p:txBody>
          <a:bodyPr>
            <a:normAutofit/>
          </a:bodyPr>
          <a:lstStyle/>
          <a:p>
            <a:r>
              <a:rPr lang="en-GB" sz="2200" dirty="0"/>
              <a:t>Good attendance is linked to good mental health</a:t>
            </a:r>
          </a:p>
          <a:p>
            <a:r>
              <a:rPr lang="en-GB" sz="2200" dirty="0"/>
              <a:t>It ensures your child has the same opportunities as others</a:t>
            </a:r>
          </a:p>
          <a:p>
            <a:r>
              <a:rPr lang="en-GB" sz="2200" dirty="0"/>
              <a:t>It ensures they don’t miss out on the social side of school and helps maintain friendships</a:t>
            </a:r>
          </a:p>
          <a:p>
            <a:r>
              <a:rPr lang="en-GB" sz="2200" dirty="0"/>
              <a:t>Helps develop good habits for later life</a:t>
            </a:r>
          </a:p>
          <a:p>
            <a:r>
              <a:rPr lang="en-GB" sz="2200" dirty="0"/>
              <a:t>It ensures good educational outcomes</a:t>
            </a:r>
          </a:p>
          <a:p>
            <a:r>
              <a:rPr lang="en-GB" sz="2200" dirty="0"/>
              <a:t>It is the law!</a:t>
            </a:r>
          </a:p>
          <a:p>
            <a:endParaRPr lang="en-GB" sz="2200" dirty="0"/>
          </a:p>
        </p:txBody>
      </p:sp>
    </p:spTree>
    <p:extLst>
      <p:ext uri="{BB962C8B-B14F-4D97-AF65-F5344CB8AC3E}">
        <p14:creationId xmlns:p14="http://schemas.microsoft.com/office/powerpoint/2010/main" val="20035745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C7A6-FA2D-4B06-BB07-B5A041FF1D52}"/>
              </a:ext>
            </a:extLst>
          </p:cNvPr>
          <p:cNvSpPr>
            <a:spLocks noGrp="1"/>
          </p:cNvSpPr>
          <p:nvPr>
            <p:ph type="title"/>
          </p:nvPr>
        </p:nvSpPr>
        <p:spPr>
          <a:xfrm>
            <a:off x="5894962" y="479493"/>
            <a:ext cx="5458838" cy="1325563"/>
          </a:xfrm>
        </p:spPr>
        <p:txBody>
          <a:bodyPr>
            <a:normAutofit fontScale="90000"/>
          </a:bodyPr>
          <a:lstStyle/>
          <a:p>
            <a:r>
              <a:rPr lang="en-GB" dirty="0"/>
              <a:t>How poor attendance can affect your future.</a:t>
            </a:r>
          </a:p>
        </p:txBody>
      </p:sp>
      <p:pic>
        <p:nvPicPr>
          <p:cNvPr id="7" name="Picture 6">
            <a:extLst>
              <a:ext uri="{FF2B5EF4-FFF2-40B4-BE49-F238E27FC236}">
                <a16:creationId xmlns:a16="http://schemas.microsoft.com/office/drawing/2014/main" id="{485E046F-194A-4165-A54F-FDCD6DF3FE82}"/>
              </a:ext>
            </a:extLst>
          </p:cNvPr>
          <p:cNvPicPr>
            <a:picLocks noChangeAspect="1"/>
          </p:cNvPicPr>
          <p:nvPr/>
        </p:nvPicPr>
        <p:blipFill rotWithShape="1">
          <a:blip r:embed="rId3"/>
          <a:srcRect l="4686"/>
          <a:stretch/>
        </p:blipFill>
        <p:spPr>
          <a:xfrm>
            <a:off x="187268" y="-35484"/>
            <a:ext cx="5097425" cy="683178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6" name="Content Placeholder 2">
            <a:extLst>
              <a:ext uri="{FF2B5EF4-FFF2-40B4-BE49-F238E27FC236}">
                <a16:creationId xmlns:a16="http://schemas.microsoft.com/office/drawing/2014/main" id="{47D89581-9824-4685-8EFA-4F8CE56456FE}"/>
              </a:ext>
            </a:extLst>
          </p:cNvPr>
          <p:cNvSpPr>
            <a:spLocks noGrp="1"/>
          </p:cNvSpPr>
          <p:nvPr>
            <p:ph idx="1"/>
          </p:nvPr>
        </p:nvSpPr>
        <p:spPr>
          <a:xfrm>
            <a:off x="5894962" y="1984443"/>
            <a:ext cx="5458838" cy="4192520"/>
          </a:xfrm>
        </p:spPr>
        <p:txBody>
          <a:bodyPr>
            <a:normAutofit fontScale="92500"/>
          </a:bodyPr>
          <a:lstStyle/>
          <a:p>
            <a:r>
              <a:rPr lang="en-GB" sz="2200" dirty="0"/>
              <a:t>If your attendance each year is 90% you will have missed 450 lessons over your time in school.  At 85% this would be 750 lessons</a:t>
            </a:r>
          </a:p>
          <a:p>
            <a:r>
              <a:rPr lang="en-GB" sz="2200" dirty="0"/>
              <a:t>If you had 100% attendance that would equate to 190 days in school. This still leaves 175 days when your child is not in school which can be used for non urgent appointments </a:t>
            </a:r>
          </a:p>
          <a:p>
            <a:r>
              <a:rPr lang="en-GB" sz="2200" dirty="0"/>
              <a:t>If grades are impacted it will affect your options post 16</a:t>
            </a:r>
          </a:p>
          <a:p>
            <a:r>
              <a:rPr lang="en-GB" sz="2200" dirty="0"/>
              <a:t>Not every student will get grades 5 and above, but every student should have the chance to achieve </a:t>
            </a:r>
            <a:r>
              <a:rPr lang="en-GB" sz="2200"/>
              <a:t>THEIR potential.</a:t>
            </a:r>
            <a:endParaRPr lang="en-GB" sz="2200" dirty="0"/>
          </a:p>
        </p:txBody>
      </p:sp>
    </p:spTree>
    <p:extLst>
      <p:ext uri="{BB962C8B-B14F-4D97-AF65-F5344CB8AC3E}">
        <p14:creationId xmlns:p14="http://schemas.microsoft.com/office/powerpoint/2010/main" val="3152767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08001" y="5263980"/>
            <a:ext cx="4448097" cy="677108"/>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Year 11 Information Evening Academic Support</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His nature is such that he has to be drawn out by kindness and encouragement but if he be treated well, and love be shown him, he will accomplish things that make the </a:t>
              </a:r>
              <a:r>
                <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whole world wonder.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Michelangelo, describing himself as a young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art student in 1490AD</a:t>
              </a:r>
              <a:endParaRPr kumimoji="0" lang="en-GB" sz="1000" b="0"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2747732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Revision/Intervention/Boosters</a:t>
            </a:r>
          </a:p>
        </p:txBody>
      </p:sp>
      <p:sp>
        <p:nvSpPr>
          <p:cNvPr id="3" name="Content Placeholder 2"/>
          <p:cNvSpPr>
            <a:spLocks noGrp="1"/>
          </p:cNvSpPr>
          <p:nvPr>
            <p:ph idx="1"/>
          </p:nvPr>
        </p:nvSpPr>
        <p:spPr/>
        <p:txBody>
          <a:bodyPr>
            <a:normAutofit/>
          </a:bodyPr>
          <a:lstStyle/>
          <a:p>
            <a:pPr marL="0" indent="0">
              <a:buNone/>
            </a:pPr>
            <a:endParaRPr lang="en-GB" dirty="0"/>
          </a:p>
          <a:p>
            <a:r>
              <a:rPr lang="en-GB" dirty="0"/>
              <a:t>Booster/Revision sessions will be  published on the school website</a:t>
            </a:r>
          </a:p>
          <a:p>
            <a:r>
              <a:rPr lang="en-GB" dirty="0"/>
              <a:t>Students will receive regular reminders in tutor and sessions will be advertised on posters around school and on Students </a:t>
            </a:r>
            <a:r>
              <a:rPr lang="en-GB" dirty="0" err="1"/>
              <a:t>MyHighcliffe</a:t>
            </a:r>
            <a:r>
              <a:rPr lang="en-GB" dirty="0"/>
              <a:t> page</a:t>
            </a:r>
          </a:p>
        </p:txBody>
      </p:sp>
      <p:pic>
        <p:nvPicPr>
          <p:cNvPr id="5" name="Audio 4">
            <a:hlinkClick r:id="" action="ppaction://media"/>
            <a:extLst>
              <a:ext uri="{FF2B5EF4-FFF2-40B4-BE49-F238E27FC236}">
                <a16:creationId xmlns:a16="http://schemas.microsoft.com/office/drawing/2014/main" id="{4B1A4CBE-B5F4-454D-89C8-E01BD6CA519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3015159153"/>
      </p:ext>
    </p:extLst>
  </p:cSld>
  <p:clrMapOvr>
    <a:masterClrMapping/>
  </p:clrMapOvr>
  <mc:AlternateContent xmlns:mc="http://schemas.openxmlformats.org/markup-compatibility/2006" xmlns:p14="http://schemas.microsoft.com/office/powerpoint/2010/main">
    <mc:Choice Requires="p14">
      <p:transition spd="slow" p14:dur="2000" advTm="21920"/>
    </mc:Choice>
    <mc:Fallback xmlns="">
      <p:transition spd="slow" advTm="2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A810-F722-4FE6-9EB8-D520B492817D}"/>
              </a:ext>
            </a:extLst>
          </p:cNvPr>
          <p:cNvSpPr>
            <a:spLocks noGrp="1"/>
          </p:cNvSpPr>
          <p:nvPr>
            <p:ph type="title"/>
          </p:nvPr>
        </p:nvSpPr>
        <p:spPr/>
        <p:txBody>
          <a:bodyPr/>
          <a:lstStyle/>
          <a:p>
            <a:r>
              <a:rPr lang="en-GB" dirty="0"/>
              <a:t>My Futures</a:t>
            </a:r>
          </a:p>
        </p:txBody>
      </p:sp>
      <p:sp>
        <p:nvSpPr>
          <p:cNvPr id="3" name="Content Placeholder 2">
            <a:extLst>
              <a:ext uri="{FF2B5EF4-FFF2-40B4-BE49-F238E27FC236}">
                <a16:creationId xmlns:a16="http://schemas.microsoft.com/office/drawing/2014/main" id="{571AFABB-B44B-42EE-97AC-196AEDE1503A}"/>
              </a:ext>
            </a:extLst>
          </p:cNvPr>
          <p:cNvSpPr>
            <a:spLocks noGrp="1"/>
          </p:cNvSpPr>
          <p:nvPr>
            <p:ph idx="1"/>
          </p:nvPr>
        </p:nvSpPr>
        <p:spPr/>
        <p:txBody>
          <a:bodyPr>
            <a:normAutofit fontScale="85000" lnSpcReduction="10000"/>
          </a:bodyPr>
          <a:lstStyle/>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My Futures</a:t>
            </a:r>
            <a:r>
              <a:rPr lang="en-GB" sz="3200" dirty="0">
                <a:effectLst/>
                <a:latin typeface="Calibri" panose="020F0502020204030204" pitchFamily="34" charset="0"/>
                <a:ea typeface="Calibri" panose="020F0502020204030204" pitchFamily="34" charset="0"/>
                <a:cs typeface="Times New Roman" panose="02020603050405020304" pitchFamily="18" charset="0"/>
              </a:rPr>
              <a:t> is made up of 3 strands: </a:t>
            </a:r>
            <a:r>
              <a:rPr lang="en-GB" sz="3200" b="1" dirty="0">
                <a:effectLst/>
                <a:latin typeface="Calibri" panose="020F0502020204030204" pitchFamily="34" charset="0"/>
                <a:ea typeface="Calibri" panose="020F0502020204030204" pitchFamily="34" charset="0"/>
                <a:cs typeface="Times New Roman" panose="02020603050405020304" pitchFamily="18" charset="0"/>
              </a:rPr>
              <a:t>My Lectures, My Skills </a:t>
            </a:r>
            <a:r>
              <a:rPr lang="en-GB" sz="3200" dirty="0">
                <a:effectLst/>
                <a:latin typeface="Calibri" panose="020F0502020204030204" pitchFamily="34" charset="0"/>
                <a:ea typeface="Calibri" panose="020F0502020204030204" pitchFamily="34" charset="0"/>
                <a:cs typeface="Times New Roman" panose="02020603050405020304" pitchFamily="18" charset="0"/>
              </a:rPr>
              <a:t>and</a:t>
            </a:r>
            <a:r>
              <a:rPr lang="en-GB" sz="3200" b="1" dirty="0">
                <a:effectLst/>
                <a:latin typeface="Calibri" panose="020F0502020204030204" pitchFamily="34" charset="0"/>
                <a:ea typeface="Calibri" panose="020F0502020204030204" pitchFamily="34" charset="0"/>
                <a:cs typeface="Times New Roman" panose="02020603050405020304" pitchFamily="18" charset="0"/>
              </a:rPr>
              <a:t> My Workshops</a:t>
            </a: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The aim is to ensure that students have access to a robust range of subject-specific materials that support and facilitate students to independently prepare for assessments at both GCSE and A Level. </a:t>
            </a:r>
          </a:p>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By creating a predominantly pre-recorded collection of subject material, it provides a central structure for support which will help minimise students having to choose between subject support sessions, due to a lack of time or availability to attend afterschool sessions. </a:t>
            </a:r>
          </a:p>
          <a:p>
            <a:endParaRPr lang="en-GB" dirty="0"/>
          </a:p>
        </p:txBody>
      </p:sp>
    </p:spTree>
    <p:extLst>
      <p:ext uri="{BB962C8B-B14F-4D97-AF65-F5344CB8AC3E}">
        <p14:creationId xmlns:p14="http://schemas.microsoft.com/office/powerpoint/2010/main" val="618963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A810-F722-4FE6-9EB8-D520B492817D}"/>
              </a:ext>
            </a:extLst>
          </p:cNvPr>
          <p:cNvSpPr>
            <a:spLocks noGrp="1"/>
          </p:cNvSpPr>
          <p:nvPr>
            <p:ph type="title"/>
          </p:nvPr>
        </p:nvSpPr>
        <p:spPr/>
        <p:txBody>
          <a:bodyPr/>
          <a:lstStyle/>
          <a:p>
            <a:r>
              <a:rPr lang="en-GB" dirty="0"/>
              <a:t>My Futures</a:t>
            </a:r>
          </a:p>
        </p:txBody>
      </p:sp>
      <p:sp>
        <p:nvSpPr>
          <p:cNvPr id="3" name="Content Placeholder 2">
            <a:extLst>
              <a:ext uri="{FF2B5EF4-FFF2-40B4-BE49-F238E27FC236}">
                <a16:creationId xmlns:a16="http://schemas.microsoft.com/office/drawing/2014/main" id="{571AFABB-B44B-42EE-97AC-196AEDE1503A}"/>
              </a:ext>
            </a:extLst>
          </p:cNvPr>
          <p:cNvSpPr>
            <a:spLocks noGrp="1"/>
          </p:cNvSpPr>
          <p:nvPr>
            <p:ph idx="1"/>
          </p:nvPr>
        </p:nvSpPr>
        <p:spPr/>
        <p:txBody>
          <a:bodyPr>
            <a:normAutofit fontScale="92500" lnSpcReduction="20000"/>
          </a:bodyPr>
          <a:lstStyle/>
          <a:p>
            <a:r>
              <a:rPr lang="en-GB" dirty="0"/>
              <a:t>Students will be able to access My Futures through the portal on </a:t>
            </a:r>
            <a:r>
              <a:rPr lang="en-GB" dirty="0" err="1"/>
              <a:t>MyHighcliffe</a:t>
            </a:r>
            <a:r>
              <a:rPr lang="en-GB" dirty="0"/>
              <a:t> and will only see the content relevant to the subjects they are studying. </a:t>
            </a:r>
          </a:p>
          <a:p>
            <a:r>
              <a:rPr lang="en-GB" dirty="0"/>
              <a:t>My Lectures and My Skills pre-recorded material has been released from a range of subjects to allow students to more effectively plan their independent study timetable. </a:t>
            </a:r>
          </a:p>
          <a:p>
            <a:r>
              <a:rPr lang="en-GB" dirty="0"/>
              <a:t>Students will be able to claim a commendation for attending in school or online My Workshop sessions or once they have watched the pre-recorded material in the case of My Lectures and My Skills.</a:t>
            </a:r>
          </a:p>
          <a:p>
            <a:r>
              <a:rPr lang="en-GB" dirty="0"/>
              <a:t>Parents should also be able to access these sessions through the parent portal on </a:t>
            </a:r>
            <a:r>
              <a:rPr lang="en-GB" dirty="0" err="1"/>
              <a:t>MyHighcliffe</a:t>
            </a:r>
            <a:r>
              <a:rPr lang="en-GB" dirty="0"/>
              <a:t>. </a:t>
            </a:r>
          </a:p>
        </p:txBody>
      </p:sp>
    </p:spTree>
    <p:extLst>
      <p:ext uri="{BB962C8B-B14F-4D97-AF65-F5344CB8AC3E}">
        <p14:creationId xmlns:p14="http://schemas.microsoft.com/office/powerpoint/2010/main" val="882147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08001" y="5263980"/>
            <a:ext cx="4448097" cy="677108"/>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Year 11 Information Evening Highcliffe Lesson – Every Lesson</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His nature is such that he has to be drawn out by kindness and encouragement but if he be treated well, and love be shown him, he will accomplish things that make the </a:t>
              </a:r>
              <a:r>
                <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whole world wonder.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Michelangelo, describing himself as a young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art student in 1490AD</a:t>
              </a:r>
              <a:endParaRPr kumimoji="0" lang="en-GB" sz="1000" b="0"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403045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1C80-B279-4277-A8C6-E377BD5B1345}"/>
              </a:ext>
            </a:extLst>
          </p:cNvPr>
          <p:cNvSpPr>
            <a:spLocks noGrp="1"/>
          </p:cNvSpPr>
          <p:nvPr>
            <p:ph type="title"/>
          </p:nvPr>
        </p:nvSpPr>
        <p:spPr/>
        <p:txBody>
          <a:bodyPr/>
          <a:lstStyle/>
          <a:p>
            <a:endParaRPr lang="en-GB"/>
          </a:p>
        </p:txBody>
      </p:sp>
      <p:pic>
        <p:nvPicPr>
          <p:cNvPr id="6" name="Content Placeholder 5" descr="A close-up of a chart&#10;&#10;Description automatically generated">
            <a:extLst>
              <a:ext uri="{FF2B5EF4-FFF2-40B4-BE49-F238E27FC236}">
                <a16:creationId xmlns:a16="http://schemas.microsoft.com/office/drawing/2014/main" id="{9ECDE74C-8100-4B8E-8DE2-942EC57850F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 y="-32190"/>
            <a:ext cx="5010150" cy="6815697"/>
          </a:xfrm>
        </p:spPr>
      </p:pic>
      <p:sp>
        <p:nvSpPr>
          <p:cNvPr id="4" name="Content Placeholder 3">
            <a:extLst>
              <a:ext uri="{FF2B5EF4-FFF2-40B4-BE49-F238E27FC236}">
                <a16:creationId xmlns:a16="http://schemas.microsoft.com/office/drawing/2014/main" id="{13DFDE31-676B-4C08-876F-3BAB3E083BF1}"/>
              </a:ext>
            </a:extLst>
          </p:cNvPr>
          <p:cNvSpPr>
            <a:spLocks noGrp="1"/>
          </p:cNvSpPr>
          <p:nvPr>
            <p:ph sz="half" idx="2"/>
          </p:nvPr>
        </p:nvSpPr>
        <p:spPr>
          <a:xfrm>
            <a:off x="5707269" y="1974573"/>
            <a:ext cx="5384800" cy="3671845"/>
          </a:xfrm>
        </p:spPr>
        <p:txBody>
          <a:bodyPr/>
          <a:lstStyle/>
          <a:p>
            <a:pPr marL="0" indent="0">
              <a:buNone/>
            </a:pPr>
            <a:r>
              <a:rPr lang="en-GB" sz="3200" dirty="0"/>
              <a:t>Every lesson at Highcliffe School we have the school’s core principles at heart;</a:t>
            </a:r>
          </a:p>
          <a:p>
            <a:r>
              <a:rPr lang="en-GB" sz="3200" dirty="0"/>
              <a:t>Respectful</a:t>
            </a:r>
          </a:p>
          <a:p>
            <a:r>
              <a:rPr lang="en-GB" sz="3200" dirty="0"/>
              <a:t>Responsible</a:t>
            </a:r>
          </a:p>
          <a:p>
            <a:r>
              <a:rPr lang="en-GB" sz="3200" dirty="0"/>
              <a:t>Purposeful</a:t>
            </a:r>
          </a:p>
          <a:p>
            <a:endParaRPr lang="en-GB" dirty="0"/>
          </a:p>
          <a:p>
            <a:endParaRPr lang="en-GB" dirty="0"/>
          </a:p>
        </p:txBody>
      </p:sp>
    </p:spTree>
    <p:extLst>
      <p:ext uri="{BB962C8B-B14F-4D97-AF65-F5344CB8AC3E}">
        <p14:creationId xmlns:p14="http://schemas.microsoft.com/office/powerpoint/2010/main" val="1750523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3.7"/>
</p:tagLst>
</file>

<file path=ppt/tags/tag2.xml><?xml version="1.0" encoding="utf-8"?>
<p:tagLst xmlns:a="http://schemas.openxmlformats.org/drawingml/2006/main" xmlns:r="http://schemas.openxmlformats.org/officeDocument/2006/relationships" xmlns:p="http://schemas.openxmlformats.org/presentationml/2006/main">
  <p:tag name="TIMING" val="|43.7"/>
</p:tagLst>
</file>

<file path=ppt/tags/tag3.xml><?xml version="1.0" encoding="utf-8"?>
<p:tagLst xmlns:a="http://schemas.openxmlformats.org/drawingml/2006/main" xmlns:r="http://schemas.openxmlformats.org/officeDocument/2006/relationships" xmlns:p="http://schemas.openxmlformats.org/presentationml/2006/main">
  <p:tag name="TIMING" val="|2.8|1.5|1.2|1.4|3.4|7.2"/>
</p:tagLst>
</file>

<file path=ppt/tags/tag4.xml><?xml version="1.0" encoding="utf-8"?>
<p:tagLst xmlns:a="http://schemas.openxmlformats.org/drawingml/2006/main" xmlns:r="http://schemas.openxmlformats.org/officeDocument/2006/relationships" xmlns:p="http://schemas.openxmlformats.org/presentationml/2006/main">
  <p:tag name="TIMING" val="|1.8|0.9"/>
</p:tagLst>
</file>

<file path=ppt/tags/tag5.xml><?xml version="1.0" encoding="utf-8"?>
<p:tagLst xmlns:a="http://schemas.openxmlformats.org/drawingml/2006/main" xmlns:r="http://schemas.openxmlformats.org/officeDocument/2006/relationships" xmlns:p="http://schemas.openxmlformats.org/presentationml/2006/main">
  <p:tag name="TIMING" val="|2.2|4.9"/>
</p:tagLst>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low">
  <a:themeElements>
    <a:clrScheme name="Custom 3">
      <a:dk1>
        <a:sysClr val="windowText" lastClr="000000"/>
      </a:dk1>
      <a:lt1>
        <a:sysClr val="window" lastClr="FFFFFF"/>
      </a:lt1>
      <a:dk2>
        <a:srgbClr val="000000"/>
      </a:dk2>
      <a:lt2>
        <a:srgbClr val="F8F8F8"/>
      </a:lt2>
      <a:accent1>
        <a:srgbClr val="DDDDDD"/>
      </a:accent1>
      <a:accent2>
        <a:srgbClr val="7030A0"/>
      </a:accent2>
      <a:accent3>
        <a:srgbClr val="B2B2B2"/>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5818081-bca2-4bd4-854d-6ba26da810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3CE217280FDA4F915D3F45A704C5C9" ma:contentTypeVersion="16" ma:contentTypeDescription="Create a new document." ma:contentTypeScope="" ma:versionID="9b59e01eb6e3fa329e57007a8d3de4bb">
  <xsd:schema xmlns:xsd="http://www.w3.org/2001/XMLSchema" xmlns:xs="http://www.w3.org/2001/XMLSchema" xmlns:p="http://schemas.microsoft.com/office/2006/metadata/properties" xmlns:ns3="3e044cb3-0846-4a39-8369-da1e000195f9" xmlns:ns4="35818081-bca2-4bd4-854d-6ba26da810c3" targetNamespace="http://schemas.microsoft.com/office/2006/metadata/properties" ma:root="true" ma:fieldsID="7d42a81b6eb53ce5737d23e8fc32a65e" ns3:_="" ns4:_="">
    <xsd:import namespace="3e044cb3-0846-4a39-8369-da1e000195f9"/>
    <xsd:import namespace="35818081-bca2-4bd4-854d-6ba26da810c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LengthInSeconds" minOccurs="0"/>
                <xsd:element ref="ns4:MediaServiceOCR"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44cb3-0846-4a39-8369-da1e000195f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818081-bca2-4bd4-854d-6ba26da810c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7FE9FC-B6B5-433E-8996-F0B698CB0132}">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e044cb3-0846-4a39-8369-da1e000195f9"/>
    <ds:schemaRef ds:uri="http://purl.org/dc/dcmitype/"/>
    <ds:schemaRef ds:uri="http://www.w3.org/XML/1998/namespace"/>
    <ds:schemaRef ds:uri="35818081-bca2-4bd4-854d-6ba26da810c3"/>
    <ds:schemaRef ds:uri="http://purl.org/dc/elements/1.1/"/>
  </ds:schemaRefs>
</ds:datastoreItem>
</file>

<file path=customXml/itemProps2.xml><?xml version="1.0" encoding="utf-8"?>
<ds:datastoreItem xmlns:ds="http://schemas.openxmlformats.org/officeDocument/2006/customXml" ds:itemID="{AF73677A-D3A9-44DF-BB4C-7407CBB2BC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44cb3-0846-4a39-8369-da1e000195f9"/>
    <ds:schemaRef ds:uri="35818081-bca2-4bd4-854d-6ba26da81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24BE19-467E-4A43-8F52-22ADF613A4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16089</TotalTime>
  <Words>4401</Words>
  <Application>Microsoft Office PowerPoint</Application>
  <PresentationFormat>Widescreen</PresentationFormat>
  <Paragraphs>641</Paragraphs>
  <Slides>79</Slides>
  <Notes>79</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79</vt:i4>
      </vt:variant>
    </vt:vector>
  </HeadingPairs>
  <TitlesOfParts>
    <vt:vector size="98" baseType="lpstr">
      <vt:lpstr>Arial</vt:lpstr>
      <vt:lpstr>Bell MT</vt:lpstr>
      <vt:lpstr>Calibri</vt:lpstr>
      <vt:lpstr>Calibri Light</vt:lpstr>
      <vt:lpstr>Century Gothic</vt:lpstr>
      <vt:lpstr>Constantia</vt:lpstr>
      <vt:lpstr>Modern Love</vt:lpstr>
      <vt:lpstr>Palatino Linotype</vt:lpstr>
      <vt:lpstr>Source Sans Pro</vt:lpstr>
      <vt:lpstr>Verdana</vt:lpstr>
      <vt:lpstr>Wingdings</vt:lpstr>
      <vt:lpstr>Wingdings 2</vt:lpstr>
      <vt:lpstr>Office Theme</vt:lpstr>
      <vt:lpstr>1_Office Theme</vt:lpstr>
      <vt:lpstr>FunkyShapesVTI</vt:lpstr>
      <vt:lpstr>2_Office Theme</vt:lpstr>
      <vt:lpstr>3_Office Theme</vt:lpstr>
      <vt:lpstr>4_Office Theme</vt:lpstr>
      <vt:lpstr>Flow</vt:lpstr>
      <vt:lpstr>PowerPoint Presentation</vt:lpstr>
      <vt:lpstr>PowerPoint Presentation</vt:lpstr>
      <vt:lpstr>Key Dates</vt:lpstr>
      <vt:lpstr>Key Dates</vt:lpstr>
      <vt:lpstr>Key Dates</vt:lpstr>
      <vt:lpstr>Key Dates</vt:lpstr>
      <vt:lpstr>Key Dates</vt:lpstr>
      <vt:lpstr>PowerPoint Presentation</vt:lpstr>
      <vt:lpstr>PowerPoint Presentation</vt:lpstr>
      <vt:lpstr>Retrieval Practice</vt:lpstr>
      <vt:lpstr>PowerPoint Presentation</vt:lpstr>
      <vt:lpstr>PowerPoint Presentation</vt:lpstr>
      <vt:lpstr>Supporting your Career pathway</vt:lpstr>
      <vt:lpstr>PowerPoint Presentation</vt:lpstr>
      <vt:lpstr>Do your research…</vt:lpstr>
      <vt:lpstr>PowerPoint Presentation</vt:lpstr>
      <vt:lpstr>PowerPoint Presentation</vt:lpstr>
      <vt:lpstr>PowerPoint Presentation</vt:lpstr>
      <vt:lpstr>Learning Journeys</vt:lpstr>
      <vt:lpstr>YOUR Learning Journey</vt:lpstr>
      <vt:lpstr>Why is it important in Y11?</vt:lpstr>
      <vt:lpstr>Revision preparation</vt:lpstr>
      <vt:lpstr>Highlighting  CONNECTIONS</vt:lpstr>
      <vt:lpstr>Unit Summaries</vt:lpstr>
      <vt:lpstr>Unit Summaries</vt:lpstr>
      <vt:lpstr>Unit Summaries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Edexcel GCSE (9-1) Mathematics outline</vt:lpstr>
      <vt:lpstr>Edexcel GCSE (9-1) Mathematics Exam Structure</vt:lpstr>
      <vt:lpstr>Assessment and lessons</vt:lpstr>
      <vt:lpstr>Steps to success</vt:lpstr>
      <vt:lpstr>Resources</vt:lpstr>
      <vt:lpstr>PowerPoint Presentation</vt:lpstr>
      <vt:lpstr>Science GCSEs</vt:lpstr>
      <vt:lpstr>AQA Combined Science Trilogy</vt:lpstr>
      <vt:lpstr>AQA Separate Sciences; Biology, Chemistry &amp; Physics</vt:lpstr>
      <vt:lpstr>Style of Exam Questions</vt:lpstr>
      <vt:lpstr>Style of Exam Questions</vt:lpstr>
      <vt:lpstr>Style of Exam Qs</vt:lpstr>
      <vt:lpstr>How can you support your child?</vt:lpstr>
      <vt:lpstr>How can you support your child?</vt:lpstr>
      <vt:lpstr>How can you support your child?</vt:lpstr>
      <vt:lpstr>How can you support your child?</vt:lpstr>
      <vt:lpstr>PowerPoint Presentation</vt:lpstr>
      <vt:lpstr>Independent Study </vt:lpstr>
      <vt:lpstr>Independent Study </vt:lpstr>
      <vt:lpstr>Earning Commendations</vt:lpstr>
      <vt:lpstr>In Timetabled Lessons</vt:lpstr>
      <vt:lpstr>Attitude to Learning</vt:lpstr>
      <vt:lpstr>Why is attendance important?</vt:lpstr>
      <vt:lpstr>How poor attendance can affect your future.</vt:lpstr>
      <vt:lpstr>PowerPoint Presentation</vt:lpstr>
      <vt:lpstr>Revision/Intervention/Boosters</vt:lpstr>
      <vt:lpstr>My Futures</vt:lpstr>
      <vt:lpstr>My Futures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AIllgner</dc:creator>
  <cp:lastModifiedBy>ERogers</cp:lastModifiedBy>
  <cp:revision>43</cp:revision>
  <cp:lastPrinted>2023-09-19T14:44:35Z</cp:lastPrinted>
  <dcterms:created xsi:type="dcterms:W3CDTF">2022-08-30T14:46:14Z</dcterms:created>
  <dcterms:modified xsi:type="dcterms:W3CDTF">2023-09-20T10:00:19Z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0x0101004B3CE217280FDA4F915D3F45A704C5C9</vt:lpwstr>
  </property>
</Properties>
</file>